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51"/>
  </p:notesMasterIdLst>
  <p:sldIdLst>
    <p:sldId id="256" r:id="rId2"/>
    <p:sldId id="316" r:id="rId3"/>
    <p:sldId id="269" r:id="rId4"/>
    <p:sldId id="257" r:id="rId5"/>
    <p:sldId id="266" r:id="rId6"/>
    <p:sldId id="268" r:id="rId7"/>
    <p:sldId id="270" r:id="rId8"/>
    <p:sldId id="271" r:id="rId9"/>
    <p:sldId id="273" r:id="rId10"/>
    <p:sldId id="272" r:id="rId11"/>
    <p:sldId id="275" r:id="rId12"/>
    <p:sldId id="274" r:id="rId13"/>
    <p:sldId id="276" r:id="rId14"/>
    <p:sldId id="277" r:id="rId15"/>
    <p:sldId id="278" r:id="rId16"/>
    <p:sldId id="279" r:id="rId17"/>
    <p:sldId id="281" r:id="rId18"/>
    <p:sldId id="280" r:id="rId19"/>
    <p:sldId id="282" r:id="rId20"/>
    <p:sldId id="285" r:id="rId21"/>
    <p:sldId id="283" r:id="rId22"/>
    <p:sldId id="284" r:id="rId23"/>
    <p:sldId id="287" r:id="rId24"/>
    <p:sldId id="286" r:id="rId25"/>
    <p:sldId id="289" r:id="rId26"/>
    <p:sldId id="262" r:id="rId27"/>
    <p:sldId id="290" r:id="rId28"/>
    <p:sldId id="291" r:id="rId29"/>
    <p:sldId id="292" r:id="rId30"/>
    <p:sldId id="293" r:id="rId31"/>
    <p:sldId id="259" r:id="rId32"/>
    <p:sldId id="295" r:id="rId33"/>
    <p:sldId id="297" r:id="rId34"/>
    <p:sldId id="298" r:id="rId35"/>
    <p:sldId id="299" r:id="rId36"/>
    <p:sldId id="300" r:id="rId37"/>
    <p:sldId id="301" r:id="rId38"/>
    <p:sldId id="302" r:id="rId39"/>
    <p:sldId id="303" r:id="rId40"/>
    <p:sldId id="304" r:id="rId41"/>
    <p:sldId id="306" r:id="rId42"/>
    <p:sldId id="307" r:id="rId43"/>
    <p:sldId id="309" r:id="rId44"/>
    <p:sldId id="311" r:id="rId45"/>
    <p:sldId id="312" r:id="rId46"/>
    <p:sldId id="308" r:id="rId47"/>
    <p:sldId id="313" r:id="rId48"/>
    <p:sldId id="314" r:id="rId49"/>
    <p:sldId id="315" r:id="rId50"/>
  </p:sldIdLst>
  <p:sldSz cx="9144000" cy="5143500" type="screen16x9"/>
  <p:notesSz cx="6858000" cy="9144000"/>
  <p:embeddedFontLst>
    <p:embeddedFont>
      <p:font typeface="Libre Franklin Medium" pitchFamily="2" charset="0"/>
      <p:regular r:id="rId52"/>
      <p:bold r:id="rId53"/>
      <p:italic r:id="rId54"/>
      <p:boldItalic r:id="rId5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FEDERICO IMBERTI" initials="" lastIdx="7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51" d="100"/>
          <a:sy n="51" d="100"/>
        </p:scale>
        <p:origin x="1720" y="49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4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2.fntdata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1.fntdata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1709a2adb6_2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g31709a2adb6_2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>
          <a:extLst>
            <a:ext uri="{FF2B5EF4-FFF2-40B4-BE49-F238E27FC236}">
              <a16:creationId xmlns:a16="http://schemas.microsoft.com/office/drawing/2014/main" id="{B072053E-A72C-5566-08BB-E28F0ED9DF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1c496b87f3_0_5:notes">
            <a:extLst>
              <a:ext uri="{FF2B5EF4-FFF2-40B4-BE49-F238E27FC236}">
                <a16:creationId xmlns:a16="http://schemas.microsoft.com/office/drawing/2014/main" id="{81DD91F2-0AB6-ADED-1210-C0B38BA92AF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g31c496b87f3_0_5:notes">
            <a:extLst>
              <a:ext uri="{FF2B5EF4-FFF2-40B4-BE49-F238E27FC236}">
                <a16:creationId xmlns:a16="http://schemas.microsoft.com/office/drawing/2014/main" id="{13F45D05-B07C-476F-803D-8C8C8B9A598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513549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>
          <a:extLst>
            <a:ext uri="{FF2B5EF4-FFF2-40B4-BE49-F238E27FC236}">
              <a16:creationId xmlns:a16="http://schemas.microsoft.com/office/drawing/2014/main" id="{FF49971D-6E22-1181-E495-C853C4355C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18b84d1ce6_0_0:notes">
            <a:extLst>
              <a:ext uri="{FF2B5EF4-FFF2-40B4-BE49-F238E27FC236}">
                <a16:creationId xmlns:a16="http://schemas.microsoft.com/office/drawing/2014/main" id="{6AFAFCCB-9D16-8B43-694F-A4D49311395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18b84d1ce6_0_0:notes">
            <a:extLst>
              <a:ext uri="{FF2B5EF4-FFF2-40B4-BE49-F238E27FC236}">
                <a16:creationId xmlns:a16="http://schemas.microsoft.com/office/drawing/2014/main" id="{A59D4892-5511-A037-F032-30AD3942B97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21493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>
          <a:extLst>
            <a:ext uri="{FF2B5EF4-FFF2-40B4-BE49-F238E27FC236}">
              <a16:creationId xmlns:a16="http://schemas.microsoft.com/office/drawing/2014/main" id="{13E59F7D-3EDE-0A51-148B-3F1BDCA9C6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18b84d1ce6_0_0:notes">
            <a:extLst>
              <a:ext uri="{FF2B5EF4-FFF2-40B4-BE49-F238E27FC236}">
                <a16:creationId xmlns:a16="http://schemas.microsoft.com/office/drawing/2014/main" id="{D2126E7E-9313-F9B9-1F35-EFC893945A2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18b84d1ce6_0_0:notes">
            <a:extLst>
              <a:ext uri="{FF2B5EF4-FFF2-40B4-BE49-F238E27FC236}">
                <a16:creationId xmlns:a16="http://schemas.microsoft.com/office/drawing/2014/main" id="{5CA3A552-9872-03B2-E855-4B766BA0CCB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89382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>
          <a:extLst>
            <a:ext uri="{FF2B5EF4-FFF2-40B4-BE49-F238E27FC236}">
              <a16:creationId xmlns:a16="http://schemas.microsoft.com/office/drawing/2014/main" id="{1A31215F-395D-F58E-EB81-4C9F813E0A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1c496b87f3_0_5:notes">
            <a:extLst>
              <a:ext uri="{FF2B5EF4-FFF2-40B4-BE49-F238E27FC236}">
                <a16:creationId xmlns:a16="http://schemas.microsoft.com/office/drawing/2014/main" id="{68D18BE0-5F8D-4F38-DE97-2A3547ABA63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g31c496b87f3_0_5:notes">
            <a:extLst>
              <a:ext uri="{FF2B5EF4-FFF2-40B4-BE49-F238E27FC236}">
                <a16:creationId xmlns:a16="http://schemas.microsoft.com/office/drawing/2014/main" id="{DEED4ABC-5DF4-797D-82FC-E29DA2FF556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060517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>
          <a:extLst>
            <a:ext uri="{FF2B5EF4-FFF2-40B4-BE49-F238E27FC236}">
              <a16:creationId xmlns:a16="http://schemas.microsoft.com/office/drawing/2014/main" id="{8DC06894-0821-E77E-77FD-74639F249E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18b84d1ce6_0_0:notes">
            <a:extLst>
              <a:ext uri="{FF2B5EF4-FFF2-40B4-BE49-F238E27FC236}">
                <a16:creationId xmlns:a16="http://schemas.microsoft.com/office/drawing/2014/main" id="{3EDD409F-CF4D-3B08-C710-319195AEEDC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18b84d1ce6_0_0:notes">
            <a:extLst>
              <a:ext uri="{FF2B5EF4-FFF2-40B4-BE49-F238E27FC236}">
                <a16:creationId xmlns:a16="http://schemas.microsoft.com/office/drawing/2014/main" id="{E3F38E83-B676-E09B-A8B9-315A223D218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71435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>
          <a:extLst>
            <a:ext uri="{FF2B5EF4-FFF2-40B4-BE49-F238E27FC236}">
              <a16:creationId xmlns:a16="http://schemas.microsoft.com/office/drawing/2014/main" id="{37D1204F-167D-9AE2-46E7-A9119D7893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18b84d1ce6_0_0:notes">
            <a:extLst>
              <a:ext uri="{FF2B5EF4-FFF2-40B4-BE49-F238E27FC236}">
                <a16:creationId xmlns:a16="http://schemas.microsoft.com/office/drawing/2014/main" id="{A855DF3C-E5FF-4BC9-3253-03323A0C2FC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18b84d1ce6_0_0:notes">
            <a:extLst>
              <a:ext uri="{FF2B5EF4-FFF2-40B4-BE49-F238E27FC236}">
                <a16:creationId xmlns:a16="http://schemas.microsoft.com/office/drawing/2014/main" id="{4C45C2ED-5C5C-D1C7-8566-571EE9AF8DB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097315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>
          <a:extLst>
            <a:ext uri="{FF2B5EF4-FFF2-40B4-BE49-F238E27FC236}">
              <a16:creationId xmlns:a16="http://schemas.microsoft.com/office/drawing/2014/main" id="{A0484529-6D36-82DA-F411-394F626946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18b84d1ce6_0_0:notes">
            <a:extLst>
              <a:ext uri="{FF2B5EF4-FFF2-40B4-BE49-F238E27FC236}">
                <a16:creationId xmlns:a16="http://schemas.microsoft.com/office/drawing/2014/main" id="{A1D47C32-816B-8959-B0F8-2A60385D82C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18b84d1ce6_0_0:notes">
            <a:extLst>
              <a:ext uri="{FF2B5EF4-FFF2-40B4-BE49-F238E27FC236}">
                <a16:creationId xmlns:a16="http://schemas.microsoft.com/office/drawing/2014/main" id="{F867FA75-2DCC-303F-EDB2-DB9AED7C647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95622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>
          <a:extLst>
            <a:ext uri="{FF2B5EF4-FFF2-40B4-BE49-F238E27FC236}">
              <a16:creationId xmlns:a16="http://schemas.microsoft.com/office/drawing/2014/main" id="{3DB3F719-C86B-09E9-19AF-E6A6786F0F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18b84d1ce6_0_0:notes">
            <a:extLst>
              <a:ext uri="{FF2B5EF4-FFF2-40B4-BE49-F238E27FC236}">
                <a16:creationId xmlns:a16="http://schemas.microsoft.com/office/drawing/2014/main" id="{DD530DF1-33C7-73F7-CEEF-CC87A3229C0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18b84d1ce6_0_0:notes">
            <a:extLst>
              <a:ext uri="{FF2B5EF4-FFF2-40B4-BE49-F238E27FC236}">
                <a16:creationId xmlns:a16="http://schemas.microsoft.com/office/drawing/2014/main" id="{32832029-DB8B-E3A1-FF5F-AD3CD98806F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186502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>
          <a:extLst>
            <a:ext uri="{FF2B5EF4-FFF2-40B4-BE49-F238E27FC236}">
              <a16:creationId xmlns:a16="http://schemas.microsoft.com/office/drawing/2014/main" id="{7E242B80-C689-FB64-E8B2-3C4C6E05C1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18b84d1ce6_0_0:notes">
            <a:extLst>
              <a:ext uri="{FF2B5EF4-FFF2-40B4-BE49-F238E27FC236}">
                <a16:creationId xmlns:a16="http://schemas.microsoft.com/office/drawing/2014/main" id="{662FBA3C-6064-52E3-7870-68DE686BFD6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18b84d1ce6_0_0:notes">
            <a:extLst>
              <a:ext uri="{FF2B5EF4-FFF2-40B4-BE49-F238E27FC236}">
                <a16:creationId xmlns:a16="http://schemas.microsoft.com/office/drawing/2014/main" id="{EA08545F-50B1-4E29-5D35-E4FFE19F81B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350333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>
          <a:extLst>
            <a:ext uri="{FF2B5EF4-FFF2-40B4-BE49-F238E27FC236}">
              <a16:creationId xmlns:a16="http://schemas.microsoft.com/office/drawing/2014/main" id="{EF6B1820-C4DF-56ED-B62F-B8413E2725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18b84d1ce6_0_0:notes">
            <a:extLst>
              <a:ext uri="{FF2B5EF4-FFF2-40B4-BE49-F238E27FC236}">
                <a16:creationId xmlns:a16="http://schemas.microsoft.com/office/drawing/2014/main" id="{79898BC8-0C1E-4B73-DA67-7F1A5BEC4FC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18b84d1ce6_0_0:notes">
            <a:extLst>
              <a:ext uri="{FF2B5EF4-FFF2-40B4-BE49-F238E27FC236}">
                <a16:creationId xmlns:a16="http://schemas.microsoft.com/office/drawing/2014/main" id="{ED92144A-9376-3880-2B3D-23AE72BED13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85821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>
          <a:extLst>
            <a:ext uri="{FF2B5EF4-FFF2-40B4-BE49-F238E27FC236}">
              <a16:creationId xmlns:a16="http://schemas.microsoft.com/office/drawing/2014/main" id="{C0FD0DDB-61AB-DFFE-D6B0-DBD693174F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18b84d1ce6_0_0:notes">
            <a:extLst>
              <a:ext uri="{FF2B5EF4-FFF2-40B4-BE49-F238E27FC236}">
                <a16:creationId xmlns:a16="http://schemas.microsoft.com/office/drawing/2014/main" id="{CE7BFCCF-C6B9-C4B8-191D-D6D40EC26F2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18b84d1ce6_0_0:notes">
            <a:extLst>
              <a:ext uri="{FF2B5EF4-FFF2-40B4-BE49-F238E27FC236}">
                <a16:creationId xmlns:a16="http://schemas.microsoft.com/office/drawing/2014/main" id="{F2CC1656-F0EE-128B-9285-CDF465FD76B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539606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>
          <a:extLst>
            <a:ext uri="{FF2B5EF4-FFF2-40B4-BE49-F238E27FC236}">
              <a16:creationId xmlns:a16="http://schemas.microsoft.com/office/drawing/2014/main" id="{D62C9249-40AA-9BFC-0E2D-D4FF60F211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1c496b87f3_0_5:notes">
            <a:extLst>
              <a:ext uri="{FF2B5EF4-FFF2-40B4-BE49-F238E27FC236}">
                <a16:creationId xmlns:a16="http://schemas.microsoft.com/office/drawing/2014/main" id="{30FF7671-283B-E570-0895-A62D50BA7DF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g31c496b87f3_0_5:notes">
            <a:extLst>
              <a:ext uri="{FF2B5EF4-FFF2-40B4-BE49-F238E27FC236}">
                <a16:creationId xmlns:a16="http://schemas.microsoft.com/office/drawing/2014/main" id="{BC2B3DD8-B5F8-98C1-EC97-B5EF9994CA5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6103520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>
          <a:extLst>
            <a:ext uri="{FF2B5EF4-FFF2-40B4-BE49-F238E27FC236}">
              <a16:creationId xmlns:a16="http://schemas.microsoft.com/office/drawing/2014/main" id="{962EC6FA-FBD9-B84B-6525-BB1EEDA981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18b84d1ce6_0_0:notes">
            <a:extLst>
              <a:ext uri="{FF2B5EF4-FFF2-40B4-BE49-F238E27FC236}">
                <a16:creationId xmlns:a16="http://schemas.microsoft.com/office/drawing/2014/main" id="{22EFF1D9-5969-0CE1-2D7C-966323ADE58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18b84d1ce6_0_0:notes">
            <a:extLst>
              <a:ext uri="{FF2B5EF4-FFF2-40B4-BE49-F238E27FC236}">
                <a16:creationId xmlns:a16="http://schemas.microsoft.com/office/drawing/2014/main" id="{60FB5F3A-E7F9-775B-7A1D-B98F2DD1638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600263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>
          <a:extLst>
            <a:ext uri="{FF2B5EF4-FFF2-40B4-BE49-F238E27FC236}">
              <a16:creationId xmlns:a16="http://schemas.microsoft.com/office/drawing/2014/main" id="{F7081193-D2C5-160C-DF1F-65185C174A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18b84d1ce6_0_0:notes">
            <a:extLst>
              <a:ext uri="{FF2B5EF4-FFF2-40B4-BE49-F238E27FC236}">
                <a16:creationId xmlns:a16="http://schemas.microsoft.com/office/drawing/2014/main" id="{DE41B13A-A4E9-C785-BBD1-EB03492CF20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18b84d1ce6_0_0:notes">
            <a:extLst>
              <a:ext uri="{FF2B5EF4-FFF2-40B4-BE49-F238E27FC236}">
                <a16:creationId xmlns:a16="http://schemas.microsoft.com/office/drawing/2014/main" id="{373CE332-A3F8-7F44-1D15-CB93B429599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298968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>
          <a:extLst>
            <a:ext uri="{FF2B5EF4-FFF2-40B4-BE49-F238E27FC236}">
              <a16:creationId xmlns:a16="http://schemas.microsoft.com/office/drawing/2014/main" id="{8F06ADAF-1090-7713-F553-4BB73AAB10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18b84d1ce6_0_0:notes">
            <a:extLst>
              <a:ext uri="{FF2B5EF4-FFF2-40B4-BE49-F238E27FC236}">
                <a16:creationId xmlns:a16="http://schemas.microsoft.com/office/drawing/2014/main" id="{CCE79278-0CAB-9FCB-A601-DFC995600EB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18b84d1ce6_0_0:notes">
            <a:extLst>
              <a:ext uri="{FF2B5EF4-FFF2-40B4-BE49-F238E27FC236}">
                <a16:creationId xmlns:a16="http://schemas.microsoft.com/office/drawing/2014/main" id="{40E763CF-B45F-240A-B400-A9E62472CED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966303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>
          <a:extLst>
            <a:ext uri="{FF2B5EF4-FFF2-40B4-BE49-F238E27FC236}">
              <a16:creationId xmlns:a16="http://schemas.microsoft.com/office/drawing/2014/main" id="{822E748C-D1BC-0537-DE3E-480DABE13E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18b84d1ce6_0_0:notes">
            <a:extLst>
              <a:ext uri="{FF2B5EF4-FFF2-40B4-BE49-F238E27FC236}">
                <a16:creationId xmlns:a16="http://schemas.microsoft.com/office/drawing/2014/main" id="{35BDB462-37C6-F662-C6AC-3F2BF9A6CBD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18b84d1ce6_0_0:notes">
            <a:extLst>
              <a:ext uri="{FF2B5EF4-FFF2-40B4-BE49-F238E27FC236}">
                <a16:creationId xmlns:a16="http://schemas.microsoft.com/office/drawing/2014/main" id="{E79059AC-93A3-C42E-F9AF-228286491ED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271937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>
          <a:extLst>
            <a:ext uri="{FF2B5EF4-FFF2-40B4-BE49-F238E27FC236}">
              <a16:creationId xmlns:a16="http://schemas.microsoft.com/office/drawing/2014/main" id="{E42DD4B8-A3BB-08CE-982E-3C5E4B1A65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18b84d1ce6_0_0:notes">
            <a:extLst>
              <a:ext uri="{FF2B5EF4-FFF2-40B4-BE49-F238E27FC236}">
                <a16:creationId xmlns:a16="http://schemas.microsoft.com/office/drawing/2014/main" id="{FCF5B223-122F-B32F-34C5-8985E400230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18b84d1ce6_0_0:notes">
            <a:extLst>
              <a:ext uri="{FF2B5EF4-FFF2-40B4-BE49-F238E27FC236}">
                <a16:creationId xmlns:a16="http://schemas.microsoft.com/office/drawing/2014/main" id="{DFBAEAAE-8D38-86FE-FA82-F92C5481CE6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151532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1c496b87f3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g31c496b87f3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>
          <a:extLst>
            <a:ext uri="{FF2B5EF4-FFF2-40B4-BE49-F238E27FC236}">
              <a16:creationId xmlns:a16="http://schemas.microsoft.com/office/drawing/2014/main" id="{2B2860C3-23F3-3866-A753-D906D17941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18b84d1ce6_0_0:notes">
            <a:extLst>
              <a:ext uri="{FF2B5EF4-FFF2-40B4-BE49-F238E27FC236}">
                <a16:creationId xmlns:a16="http://schemas.microsoft.com/office/drawing/2014/main" id="{C0D7BF57-E866-BADE-F847-46D9C488BB8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18b84d1ce6_0_0:notes">
            <a:extLst>
              <a:ext uri="{FF2B5EF4-FFF2-40B4-BE49-F238E27FC236}">
                <a16:creationId xmlns:a16="http://schemas.microsoft.com/office/drawing/2014/main" id="{44790691-46FF-AF76-7D5D-6513A302967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272762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>
          <a:extLst>
            <a:ext uri="{FF2B5EF4-FFF2-40B4-BE49-F238E27FC236}">
              <a16:creationId xmlns:a16="http://schemas.microsoft.com/office/drawing/2014/main" id="{96BF5E67-D411-736C-40F2-334B1C53A3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18b84d1ce6_0_0:notes">
            <a:extLst>
              <a:ext uri="{FF2B5EF4-FFF2-40B4-BE49-F238E27FC236}">
                <a16:creationId xmlns:a16="http://schemas.microsoft.com/office/drawing/2014/main" id="{1CF22300-880C-26B9-DC31-62A64ADE299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18b84d1ce6_0_0:notes">
            <a:extLst>
              <a:ext uri="{FF2B5EF4-FFF2-40B4-BE49-F238E27FC236}">
                <a16:creationId xmlns:a16="http://schemas.microsoft.com/office/drawing/2014/main" id="{987EC566-7379-7000-5F1C-73732BDD4D1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487458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>
          <a:extLst>
            <a:ext uri="{FF2B5EF4-FFF2-40B4-BE49-F238E27FC236}">
              <a16:creationId xmlns:a16="http://schemas.microsoft.com/office/drawing/2014/main" id="{D6EC5A86-8223-2651-A9F1-515A3AB07A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18b84d1ce6_0_0:notes">
            <a:extLst>
              <a:ext uri="{FF2B5EF4-FFF2-40B4-BE49-F238E27FC236}">
                <a16:creationId xmlns:a16="http://schemas.microsoft.com/office/drawing/2014/main" id="{6127DEE2-5D66-9330-856D-ED5BAB18C30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18b84d1ce6_0_0:notes">
            <a:extLst>
              <a:ext uri="{FF2B5EF4-FFF2-40B4-BE49-F238E27FC236}">
                <a16:creationId xmlns:a16="http://schemas.microsoft.com/office/drawing/2014/main" id="{B6AB9C5B-EAC0-2A4C-C03F-42F57F0C30F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79184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>
          <a:extLst>
            <a:ext uri="{FF2B5EF4-FFF2-40B4-BE49-F238E27FC236}">
              <a16:creationId xmlns:a16="http://schemas.microsoft.com/office/drawing/2014/main" id="{81631209-526F-DDF1-8BE3-7B0E09D2C8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1c496b87f3_0_5:notes">
            <a:extLst>
              <a:ext uri="{FF2B5EF4-FFF2-40B4-BE49-F238E27FC236}">
                <a16:creationId xmlns:a16="http://schemas.microsoft.com/office/drawing/2014/main" id="{488E4C62-B9F8-AEE4-71C5-AFE61C5B73D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g31c496b87f3_0_5:notes">
            <a:extLst>
              <a:ext uri="{FF2B5EF4-FFF2-40B4-BE49-F238E27FC236}">
                <a16:creationId xmlns:a16="http://schemas.microsoft.com/office/drawing/2014/main" id="{507E62BB-914F-74DE-A0F5-4658011E918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2320102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>
          <a:extLst>
            <a:ext uri="{FF2B5EF4-FFF2-40B4-BE49-F238E27FC236}">
              <a16:creationId xmlns:a16="http://schemas.microsoft.com/office/drawing/2014/main" id="{7D3AE784-F0D7-3007-D5F7-2538FA1375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18b84d1ce6_0_0:notes">
            <a:extLst>
              <a:ext uri="{FF2B5EF4-FFF2-40B4-BE49-F238E27FC236}">
                <a16:creationId xmlns:a16="http://schemas.microsoft.com/office/drawing/2014/main" id="{7849B150-70A1-B62B-913F-69EB380F2A3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18b84d1ce6_0_0:notes">
            <a:extLst>
              <a:ext uri="{FF2B5EF4-FFF2-40B4-BE49-F238E27FC236}">
                <a16:creationId xmlns:a16="http://schemas.microsoft.com/office/drawing/2014/main" id="{FF6A5994-DA3E-5214-534E-161D4E19B5B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132982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19f6b8534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19f6b8534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endParaRPr dirty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>
          <a:extLst>
            <a:ext uri="{FF2B5EF4-FFF2-40B4-BE49-F238E27FC236}">
              <a16:creationId xmlns:a16="http://schemas.microsoft.com/office/drawing/2014/main" id="{4954F4EE-31AA-5C44-3198-6114765DC2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18b84d1ce6_0_0:notes">
            <a:extLst>
              <a:ext uri="{FF2B5EF4-FFF2-40B4-BE49-F238E27FC236}">
                <a16:creationId xmlns:a16="http://schemas.microsoft.com/office/drawing/2014/main" id="{7884D959-3E7D-7AEB-4D4D-5A61BD2708A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18b84d1ce6_0_0:notes">
            <a:extLst>
              <a:ext uri="{FF2B5EF4-FFF2-40B4-BE49-F238E27FC236}">
                <a16:creationId xmlns:a16="http://schemas.microsoft.com/office/drawing/2014/main" id="{D71CBD09-47BD-1964-C892-0447587A24E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976193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>
          <a:extLst>
            <a:ext uri="{FF2B5EF4-FFF2-40B4-BE49-F238E27FC236}">
              <a16:creationId xmlns:a16="http://schemas.microsoft.com/office/drawing/2014/main" id="{9E780BDA-B0FC-6ADB-7116-45B9D09EB9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18b84d1ce6_0_0:notes">
            <a:extLst>
              <a:ext uri="{FF2B5EF4-FFF2-40B4-BE49-F238E27FC236}">
                <a16:creationId xmlns:a16="http://schemas.microsoft.com/office/drawing/2014/main" id="{30D73BD6-C2D3-D787-15C6-8E5959A9E87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18b84d1ce6_0_0:notes">
            <a:extLst>
              <a:ext uri="{FF2B5EF4-FFF2-40B4-BE49-F238E27FC236}">
                <a16:creationId xmlns:a16="http://schemas.microsoft.com/office/drawing/2014/main" id="{C5183ACD-3FA9-B6F6-F47A-073E3FD5BAC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8233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>
          <a:extLst>
            <a:ext uri="{FF2B5EF4-FFF2-40B4-BE49-F238E27FC236}">
              <a16:creationId xmlns:a16="http://schemas.microsoft.com/office/drawing/2014/main" id="{B3C076A2-90A3-082F-3735-4D87DE0C8F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18b84d1ce6_0_0:notes">
            <a:extLst>
              <a:ext uri="{FF2B5EF4-FFF2-40B4-BE49-F238E27FC236}">
                <a16:creationId xmlns:a16="http://schemas.microsoft.com/office/drawing/2014/main" id="{5B0F8239-7572-3C86-F172-AF1E5EE2F0B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18b84d1ce6_0_0:notes">
            <a:extLst>
              <a:ext uri="{FF2B5EF4-FFF2-40B4-BE49-F238E27FC236}">
                <a16:creationId xmlns:a16="http://schemas.microsoft.com/office/drawing/2014/main" id="{EAD90AAA-0180-2231-6509-0B4FAFF9A54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64301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>
          <a:extLst>
            <a:ext uri="{FF2B5EF4-FFF2-40B4-BE49-F238E27FC236}">
              <a16:creationId xmlns:a16="http://schemas.microsoft.com/office/drawing/2014/main" id="{4B0272E4-BAC4-7FB1-9A78-37F867C925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19f6b8534b_0_0:notes">
            <a:extLst>
              <a:ext uri="{FF2B5EF4-FFF2-40B4-BE49-F238E27FC236}">
                <a16:creationId xmlns:a16="http://schemas.microsoft.com/office/drawing/2014/main" id="{BAA7A44E-0F54-1BF3-2D6F-0011334FB71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19f6b8534b_0_0:notes">
            <a:extLst>
              <a:ext uri="{FF2B5EF4-FFF2-40B4-BE49-F238E27FC236}">
                <a16:creationId xmlns:a16="http://schemas.microsoft.com/office/drawing/2014/main" id="{B9940963-6470-130B-6C3F-66DA4852C96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3140813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>
          <a:extLst>
            <a:ext uri="{FF2B5EF4-FFF2-40B4-BE49-F238E27FC236}">
              <a16:creationId xmlns:a16="http://schemas.microsoft.com/office/drawing/2014/main" id="{F5ACD246-AB2F-FFD9-48B3-43318E9EB6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18b84d1ce6_0_0:notes">
            <a:extLst>
              <a:ext uri="{FF2B5EF4-FFF2-40B4-BE49-F238E27FC236}">
                <a16:creationId xmlns:a16="http://schemas.microsoft.com/office/drawing/2014/main" id="{DF24050B-A778-4DC5-90AA-F89761AC83B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18b84d1ce6_0_0:notes">
            <a:extLst>
              <a:ext uri="{FF2B5EF4-FFF2-40B4-BE49-F238E27FC236}">
                <a16:creationId xmlns:a16="http://schemas.microsoft.com/office/drawing/2014/main" id="{F2DAB140-D3D5-DD73-0600-FCD1FE95FBD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641528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>
          <a:extLst>
            <a:ext uri="{FF2B5EF4-FFF2-40B4-BE49-F238E27FC236}">
              <a16:creationId xmlns:a16="http://schemas.microsoft.com/office/drawing/2014/main" id="{0ED013B6-E8FB-B971-23B7-BDB14FA495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18b84d1ce6_0_0:notes">
            <a:extLst>
              <a:ext uri="{FF2B5EF4-FFF2-40B4-BE49-F238E27FC236}">
                <a16:creationId xmlns:a16="http://schemas.microsoft.com/office/drawing/2014/main" id="{15EB03CD-EB94-6BFD-8714-77BF70E5515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18b84d1ce6_0_0:notes">
            <a:extLst>
              <a:ext uri="{FF2B5EF4-FFF2-40B4-BE49-F238E27FC236}">
                <a16:creationId xmlns:a16="http://schemas.microsoft.com/office/drawing/2014/main" id="{0138C2FB-A84D-8847-5750-96BB45645DF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884793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>
          <a:extLst>
            <a:ext uri="{FF2B5EF4-FFF2-40B4-BE49-F238E27FC236}">
              <a16:creationId xmlns:a16="http://schemas.microsoft.com/office/drawing/2014/main" id="{47F9B7AB-D2F7-53C1-0824-11FA3FC57A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19f6b8534b_0_0:notes">
            <a:extLst>
              <a:ext uri="{FF2B5EF4-FFF2-40B4-BE49-F238E27FC236}">
                <a16:creationId xmlns:a16="http://schemas.microsoft.com/office/drawing/2014/main" id="{B555BE95-F044-10CC-6DBD-1FDA575B838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19f6b8534b_0_0:notes">
            <a:extLst>
              <a:ext uri="{FF2B5EF4-FFF2-40B4-BE49-F238E27FC236}">
                <a16:creationId xmlns:a16="http://schemas.microsoft.com/office/drawing/2014/main" id="{4B89C70F-3587-5217-FB29-481CAA51F0C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0858655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>
          <a:extLst>
            <a:ext uri="{FF2B5EF4-FFF2-40B4-BE49-F238E27FC236}">
              <a16:creationId xmlns:a16="http://schemas.microsoft.com/office/drawing/2014/main" id="{24A0FF0C-7E5D-E106-75F8-8EDA1AE2A5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18b84d1ce6_0_0:notes">
            <a:extLst>
              <a:ext uri="{FF2B5EF4-FFF2-40B4-BE49-F238E27FC236}">
                <a16:creationId xmlns:a16="http://schemas.microsoft.com/office/drawing/2014/main" id="{5E4F53FF-6CFB-9EDB-EBEC-E4DA1ADA119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18b84d1ce6_0_0:notes">
            <a:extLst>
              <a:ext uri="{FF2B5EF4-FFF2-40B4-BE49-F238E27FC236}">
                <a16:creationId xmlns:a16="http://schemas.microsoft.com/office/drawing/2014/main" id="{7B82890A-F24B-09AC-30E7-3EDD7611938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8169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18b84d1ce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18b84d1ce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>
          <a:extLst>
            <a:ext uri="{FF2B5EF4-FFF2-40B4-BE49-F238E27FC236}">
              <a16:creationId xmlns:a16="http://schemas.microsoft.com/office/drawing/2014/main" id="{5B8756A3-E2AF-045B-94B7-9A1CDF91BB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18b84d1ce6_0_0:notes">
            <a:extLst>
              <a:ext uri="{FF2B5EF4-FFF2-40B4-BE49-F238E27FC236}">
                <a16:creationId xmlns:a16="http://schemas.microsoft.com/office/drawing/2014/main" id="{C286BC96-12C2-B7FA-9D63-C51B095D6C1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18b84d1ce6_0_0:notes">
            <a:extLst>
              <a:ext uri="{FF2B5EF4-FFF2-40B4-BE49-F238E27FC236}">
                <a16:creationId xmlns:a16="http://schemas.microsoft.com/office/drawing/2014/main" id="{92187406-641F-0CD2-D805-C425B26F535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179138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>
          <a:extLst>
            <a:ext uri="{FF2B5EF4-FFF2-40B4-BE49-F238E27FC236}">
              <a16:creationId xmlns:a16="http://schemas.microsoft.com/office/drawing/2014/main" id="{B1ECCE7C-DF5D-EFBF-61C2-060C672304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19f6b8534b_0_0:notes">
            <a:extLst>
              <a:ext uri="{FF2B5EF4-FFF2-40B4-BE49-F238E27FC236}">
                <a16:creationId xmlns:a16="http://schemas.microsoft.com/office/drawing/2014/main" id="{2F04B026-0AF0-DF9E-8281-370C2423A37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19f6b8534b_0_0:notes">
            <a:extLst>
              <a:ext uri="{FF2B5EF4-FFF2-40B4-BE49-F238E27FC236}">
                <a16:creationId xmlns:a16="http://schemas.microsoft.com/office/drawing/2014/main" id="{2951AB2E-5923-1BCF-32C4-29C86798193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5477508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>
          <a:extLst>
            <a:ext uri="{FF2B5EF4-FFF2-40B4-BE49-F238E27FC236}">
              <a16:creationId xmlns:a16="http://schemas.microsoft.com/office/drawing/2014/main" id="{0030A307-5DDC-5DDF-77D3-0C6FA6569E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18b84d1ce6_0_0:notes">
            <a:extLst>
              <a:ext uri="{FF2B5EF4-FFF2-40B4-BE49-F238E27FC236}">
                <a16:creationId xmlns:a16="http://schemas.microsoft.com/office/drawing/2014/main" id="{9C3DF047-A9EA-F3AD-81FB-79DB4CAD98F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18b84d1ce6_0_0:notes">
            <a:extLst>
              <a:ext uri="{FF2B5EF4-FFF2-40B4-BE49-F238E27FC236}">
                <a16:creationId xmlns:a16="http://schemas.microsoft.com/office/drawing/2014/main" id="{F285AC1F-37D9-F8F6-5DA1-693F3203B76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66098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>
          <a:extLst>
            <a:ext uri="{FF2B5EF4-FFF2-40B4-BE49-F238E27FC236}">
              <a16:creationId xmlns:a16="http://schemas.microsoft.com/office/drawing/2014/main" id="{59A6DC0D-6EEC-B166-9D3B-75DCFB937F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18b84d1ce6_0_0:notes">
            <a:extLst>
              <a:ext uri="{FF2B5EF4-FFF2-40B4-BE49-F238E27FC236}">
                <a16:creationId xmlns:a16="http://schemas.microsoft.com/office/drawing/2014/main" id="{03F9D57D-8F62-EA9B-CF64-FC0EE21CDD3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18b84d1ce6_0_0:notes">
            <a:extLst>
              <a:ext uri="{FF2B5EF4-FFF2-40B4-BE49-F238E27FC236}">
                <a16:creationId xmlns:a16="http://schemas.microsoft.com/office/drawing/2014/main" id="{DF5925F2-42FA-488B-3830-5D883260C6B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784780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>
          <a:extLst>
            <a:ext uri="{FF2B5EF4-FFF2-40B4-BE49-F238E27FC236}">
              <a16:creationId xmlns:a16="http://schemas.microsoft.com/office/drawing/2014/main" id="{855F9D3A-3495-2B6E-6B43-0694271094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19f6b8534b_0_0:notes">
            <a:extLst>
              <a:ext uri="{FF2B5EF4-FFF2-40B4-BE49-F238E27FC236}">
                <a16:creationId xmlns:a16="http://schemas.microsoft.com/office/drawing/2014/main" id="{4869E65E-AAE7-B723-DD71-F007BFF69E2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19f6b8534b_0_0:notes">
            <a:extLst>
              <a:ext uri="{FF2B5EF4-FFF2-40B4-BE49-F238E27FC236}">
                <a16:creationId xmlns:a16="http://schemas.microsoft.com/office/drawing/2014/main" id="{939918C0-7AC1-C4C2-FAC4-EDBB98ED34F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5427618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>
          <a:extLst>
            <a:ext uri="{FF2B5EF4-FFF2-40B4-BE49-F238E27FC236}">
              <a16:creationId xmlns:a16="http://schemas.microsoft.com/office/drawing/2014/main" id="{85AE5792-AA62-DEA5-C3DB-B5B671EAEC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19f6b8534b_0_0:notes">
            <a:extLst>
              <a:ext uri="{FF2B5EF4-FFF2-40B4-BE49-F238E27FC236}">
                <a16:creationId xmlns:a16="http://schemas.microsoft.com/office/drawing/2014/main" id="{EB3AE84F-D8CF-CE68-7796-BB3B1B7D5E0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19f6b8534b_0_0:notes">
            <a:extLst>
              <a:ext uri="{FF2B5EF4-FFF2-40B4-BE49-F238E27FC236}">
                <a16:creationId xmlns:a16="http://schemas.microsoft.com/office/drawing/2014/main" id="{C1836AFB-0B00-4BB9-E9F7-8F34257A7F9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0614269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>
          <a:extLst>
            <a:ext uri="{FF2B5EF4-FFF2-40B4-BE49-F238E27FC236}">
              <a16:creationId xmlns:a16="http://schemas.microsoft.com/office/drawing/2014/main" id="{66FAE642-422E-4FBE-1365-6738155EEF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1c496b87f3_0_5:notes">
            <a:extLst>
              <a:ext uri="{FF2B5EF4-FFF2-40B4-BE49-F238E27FC236}">
                <a16:creationId xmlns:a16="http://schemas.microsoft.com/office/drawing/2014/main" id="{A2AC135A-03F2-FA09-E796-3B7DC59F389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g31c496b87f3_0_5:notes">
            <a:extLst>
              <a:ext uri="{FF2B5EF4-FFF2-40B4-BE49-F238E27FC236}">
                <a16:creationId xmlns:a16="http://schemas.microsoft.com/office/drawing/2014/main" id="{4DC5131E-A2C0-F248-1FEF-3997ACCDD59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7074585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>
          <a:extLst>
            <a:ext uri="{FF2B5EF4-FFF2-40B4-BE49-F238E27FC236}">
              <a16:creationId xmlns:a16="http://schemas.microsoft.com/office/drawing/2014/main" id="{D1862B7B-B233-F996-81D2-869BF5E399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18b84d1ce6_0_0:notes">
            <a:extLst>
              <a:ext uri="{FF2B5EF4-FFF2-40B4-BE49-F238E27FC236}">
                <a16:creationId xmlns:a16="http://schemas.microsoft.com/office/drawing/2014/main" id="{5B2CAB21-141E-6A5E-EE81-C4859BABDA2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18b84d1ce6_0_0:notes">
            <a:extLst>
              <a:ext uri="{FF2B5EF4-FFF2-40B4-BE49-F238E27FC236}">
                <a16:creationId xmlns:a16="http://schemas.microsoft.com/office/drawing/2014/main" id="{11422689-A590-4559-2EE1-A2C84A4D777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5108110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>
          <a:extLst>
            <a:ext uri="{FF2B5EF4-FFF2-40B4-BE49-F238E27FC236}">
              <a16:creationId xmlns:a16="http://schemas.microsoft.com/office/drawing/2014/main" id="{24239138-838D-CCCC-9CFC-32D23CB64C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19f6b8534b_0_0:notes">
            <a:extLst>
              <a:ext uri="{FF2B5EF4-FFF2-40B4-BE49-F238E27FC236}">
                <a16:creationId xmlns:a16="http://schemas.microsoft.com/office/drawing/2014/main" id="{FE6AB870-233E-DF69-2CDC-C8E81114A11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19f6b8534b_0_0:notes">
            <a:extLst>
              <a:ext uri="{FF2B5EF4-FFF2-40B4-BE49-F238E27FC236}">
                <a16:creationId xmlns:a16="http://schemas.microsoft.com/office/drawing/2014/main" id="{B4F09221-40ED-B729-68FD-ECAB7DB4611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2690127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>
          <a:extLst>
            <a:ext uri="{FF2B5EF4-FFF2-40B4-BE49-F238E27FC236}">
              <a16:creationId xmlns:a16="http://schemas.microsoft.com/office/drawing/2014/main" id="{991F8C5C-D4AB-ABD0-5A79-855E0AEC30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18b84d1ce6_0_0:notes">
            <a:extLst>
              <a:ext uri="{FF2B5EF4-FFF2-40B4-BE49-F238E27FC236}">
                <a16:creationId xmlns:a16="http://schemas.microsoft.com/office/drawing/2014/main" id="{973F6864-97C3-3099-47EC-C8551C4B622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18b84d1ce6_0_0:notes">
            <a:extLst>
              <a:ext uri="{FF2B5EF4-FFF2-40B4-BE49-F238E27FC236}">
                <a16:creationId xmlns:a16="http://schemas.microsoft.com/office/drawing/2014/main" id="{FE4CFEC1-59BA-91EB-9411-FDB7567E413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11522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>
          <a:extLst>
            <a:ext uri="{FF2B5EF4-FFF2-40B4-BE49-F238E27FC236}">
              <a16:creationId xmlns:a16="http://schemas.microsoft.com/office/drawing/2014/main" id="{A7ECE7A5-DCF2-A568-C2B4-84D5764701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18b84d1ce6_0_0:notes">
            <a:extLst>
              <a:ext uri="{FF2B5EF4-FFF2-40B4-BE49-F238E27FC236}">
                <a16:creationId xmlns:a16="http://schemas.microsoft.com/office/drawing/2014/main" id="{1BF99076-023E-BB95-82BA-B9C19C4CC20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18b84d1ce6_0_0:notes">
            <a:extLst>
              <a:ext uri="{FF2B5EF4-FFF2-40B4-BE49-F238E27FC236}">
                <a16:creationId xmlns:a16="http://schemas.microsoft.com/office/drawing/2014/main" id="{95713C11-4CBA-EDF7-BE03-8676B63CCFA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67958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>
          <a:extLst>
            <a:ext uri="{FF2B5EF4-FFF2-40B4-BE49-F238E27FC236}">
              <a16:creationId xmlns:a16="http://schemas.microsoft.com/office/drawing/2014/main" id="{6CDBE032-8B77-97D3-102A-CABB4C3190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18b84d1ce6_0_0:notes">
            <a:extLst>
              <a:ext uri="{FF2B5EF4-FFF2-40B4-BE49-F238E27FC236}">
                <a16:creationId xmlns:a16="http://schemas.microsoft.com/office/drawing/2014/main" id="{A9EA6107-B182-E718-0BC5-494B4A3906C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18b84d1ce6_0_0:notes">
            <a:extLst>
              <a:ext uri="{FF2B5EF4-FFF2-40B4-BE49-F238E27FC236}">
                <a16:creationId xmlns:a16="http://schemas.microsoft.com/office/drawing/2014/main" id="{AA4AAD56-3445-1F9E-CB51-4F76E77911B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999818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>
          <a:extLst>
            <a:ext uri="{FF2B5EF4-FFF2-40B4-BE49-F238E27FC236}">
              <a16:creationId xmlns:a16="http://schemas.microsoft.com/office/drawing/2014/main" id="{D8AA600E-7C35-ED27-BD1F-E2D9439F35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18b84d1ce6_0_0:notes">
            <a:extLst>
              <a:ext uri="{FF2B5EF4-FFF2-40B4-BE49-F238E27FC236}">
                <a16:creationId xmlns:a16="http://schemas.microsoft.com/office/drawing/2014/main" id="{1CE41733-5B65-2FC5-E8F4-7F08BA7A8B3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18b84d1ce6_0_0:notes">
            <a:extLst>
              <a:ext uri="{FF2B5EF4-FFF2-40B4-BE49-F238E27FC236}">
                <a16:creationId xmlns:a16="http://schemas.microsoft.com/office/drawing/2014/main" id="{1BDFB6F0-104B-5BC7-0DC6-18FD36B4CA4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02042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>
          <a:extLst>
            <a:ext uri="{FF2B5EF4-FFF2-40B4-BE49-F238E27FC236}">
              <a16:creationId xmlns:a16="http://schemas.microsoft.com/office/drawing/2014/main" id="{B86A2DFB-F9A1-4BD7-A44B-07E8D0D632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18b84d1ce6_0_0:notes">
            <a:extLst>
              <a:ext uri="{FF2B5EF4-FFF2-40B4-BE49-F238E27FC236}">
                <a16:creationId xmlns:a16="http://schemas.microsoft.com/office/drawing/2014/main" id="{1F32355E-F916-F7B9-7CC8-258F2E1DC09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18b84d1ce6_0_0:notes">
            <a:extLst>
              <a:ext uri="{FF2B5EF4-FFF2-40B4-BE49-F238E27FC236}">
                <a16:creationId xmlns:a16="http://schemas.microsoft.com/office/drawing/2014/main" id="{DD12D03B-CFD7-5CD9-9E62-26AAAB93EB6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381916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>
          <a:extLst>
            <a:ext uri="{FF2B5EF4-FFF2-40B4-BE49-F238E27FC236}">
              <a16:creationId xmlns:a16="http://schemas.microsoft.com/office/drawing/2014/main" id="{02E2B97D-A4D2-23A4-CC02-F8141BAC40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18b84d1ce6_0_0:notes">
            <a:extLst>
              <a:ext uri="{FF2B5EF4-FFF2-40B4-BE49-F238E27FC236}">
                <a16:creationId xmlns:a16="http://schemas.microsoft.com/office/drawing/2014/main" id="{52C8CEC1-45EF-B8EC-0661-0AC2005241D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18b84d1ce6_0_0:notes">
            <a:extLst>
              <a:ext uri="{FF2B5EF4-FFF2-40B4-BE49-F238E27FC236}">
                <a16:creationId xmlns:a16="http://schemas.microsoft.com/office/drawing/2014/main" id="{857FBE1C-7D16-12ED-3557-C89BA9C2B56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53890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640156" y="402679"/>
            <a:ext cx="7863900" cy="4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800"/>
              <a:buNone/>
              <a:defRPr sz="2600" b="1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640156" y="1137633"/>
            <a:ext cx="7863900" cy="31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800"/>
              <a:buNone/>
              <a:defRPr b="0" i="0">
                <a:solidFill>
                  <a:schemeClr val="dk1"/>
                </a:solidFill>
              </a:defRPr>
            </a:lvl1pPr>
            <a:lvl2pPr marL="914400" lvl="1" indent="-228600" algn="l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1200"/>
              </a:spcBef>
              <a:spcAft>
                <a:spcPts val="12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6539579" y="4752284"/>
            <a:ext cx="162600" cy="1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25400" marR="0" lvl="0" indent="0" algn="l">
              <a:lnSpc>
                <a:spcPct val="100000"/>
              </a:lnSpc>
              <a:spcBef>
                <a:spcPts val="0"/>
              </a:spcBef>
              <a:buNone/>
              <a:defRPr sz="800" b="0" i="0">
                <a:solidFill>
                  <a:srgbClr val="426DA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25400" marR="0" lvl="1" indent="0" algn="l">
              <a:lnSpc>
                <a:spcPct val="100000"/>
              </a:lnSpc>
              <a:spcBef>
                <a:spcPts val="0"/>
              </a:spcBef>
              <a:buNone/>
              <a:defRPr sz="800" b="0" i="0">
                <a:solidFill>
                  <a:srgbClr val="426DA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25400" marR="0" lvl="2" indent="0" algn="l">
              <a:lnSpc>
                <a:spcPct val="100000"/>
              </a:lnSpc>
              <a:spcBef>
                <a:spcPts val="0"/>
              </a:spcBef>
              <a:buNone/>
              <a:defRPr sz="800" b="0" i="0">
                <a:solidFill>
                  <a:srgbClr val="426DA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5400" marR="0" lvl="3" indent="0" algn="l">
              <a:lnSpc>
                <a:spcPct val="100000"/>
              </a:lnSpc>
              <a:spcBef>
                <a:spcPts val="0"/>
              </a:spcBef>
              <a:buNone/>
              <a:defRPr sz="800" b="0" i="0">
                <a:solidFill>
                  <a:srgbClr val="426DA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5400" marR="0" lvl="4" indent="0" algn="l">
              <a:lnSpc>
                <a:spcPct val="100000"/>
              </a:lnSpc>
              <a:spcBef>
                <a:spcPts val="0"/>
              </a:spcBef>
              <a:buNone/>
              <a:defRPr sz="800" b="0" i="0">
                <a:solidFill>
                  <a:srgbClr val="426DA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400" marR="0" lvl="5" indent="0" algn="l">
              <a:lnSpc>
                <a:spcPct val="100000"/>
              </a:lnSpc>
              <a:spcBef>
                <a:spcPts val="0"/>
              </a:spcBef>
              <a:buNone/>
              <a:defRPr sz="800" b="0" i="0">
                <a:solidFill>
                  <a:srgbClr val="426DA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5400" marR="0" lvl="6" indent="0" algn="l">
              <a:lnSpc>
                <a:spcPct val="100000"/>
              </a:lnSpc>
              <a:spcBef>
                <a:spcPts val="0"/>
              </a:spcBef>
              <a:buNone/>
              <a:defRPr sz="800" b="0" i="0">
                <a:solidFill>
                  <a:srgbClr val="426DA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5400" marR="0" lvl="7" indent="0" algn="l">
              <a:lnSpc>
                <a:spcPct val="100000"/>
              </a:lnSpc>
              <a:spcBef>
                <a:spcPts val="0"/>
              </a:spcBef>
              <a:buNone/>
              <a:defRPr sz="800" b="0" i="0">
                <a:solidFill>
                  <a:srgbClr val="426DA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5400" marR="0" lvl="8" indent="0" algn="l">
              <a:lnSpc>
                <a:spcPct val="100000"/>
              </a:lnSpc>
              <a:spcBef>
                <a:spcPts val="0"/>
              </a:spcBef>
              <a:buNone/>
              <a:defRPr sz="800" b="0" i="0">
                <a:solidFill>
                  <a:srgbClr val="426DA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code/jasperan/01-data-exploration-with-oci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png"/><Relationship Id="rId5" Type="http://schemas.openxmlformats.org/officeDocument/2006/relationships/hyperlink" Target="https://docs.fastf1.dev/" TargetMode="External"/><Relationship Id="rId4" Type="http://schemas.openxmlformats.org/officeDocument/2006/relationships/hyperlink" Target="https://github.com/oracle-devrel/redbull-pit-strategy/blob/main/notebooks/00%20pull%20data.ipynb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anieleGotti/F1_Time_Prediction/blob/main/dataset/dataset_original.csv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1.png"/><Relationship Id="rId4" Type="http://schemas.openxmlformats.org/officeDocument/2006/relationships/hyperlink" Target="https://github.com/DanieleGotti/F1_Time_Prediction/blob/main/1_Dataset_Preparation.ipynb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anieleGotti/F1_Time_Prediction/blob/main/dataset/dataset_final.csv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anieleGotti/F1_Time_Prediction/blob/main/3_Final_model.ipynb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anieleGotti/F1_Time_Prediction/blob/main/3_Final_model.ipynb" TargetMode="Externa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code/jasperan/01-data-exploration-with-oci" TargetMode="Externa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docs.fastf1.dev/" TargetMode="External"/><Relationship Id="rId4" Type="http://schemas.openxmlformats.org/officeDocument/2006/relationships/hyperlink" Target="https://github.com/oracle-devrel/redbull-pit-strategy/blob/main/notebooks/00%20pull%20data.ipynb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38926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4"/>
          <p:cNvSpPr txBox="1">
            <a:spLocks noGrp="1"/>
          </p:cNvSpPr>
          <p:nvPr>
            <p:ph type="title"/>
          </p:nvPr>
        </p:nvSpPr>
        <p:spPr>
          <a:xfrm>
            <a:off x="640149" y="2136255"/>
            <a:ext cx="4930471" cy="746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000" rIns="0" bIns="0" anchor="t" anchorCtr="0">
            <a:spAutoFit/>
          </a:bodyPr>
          <a:lstStyle/>
          <a:p>
            <a:pPr marL="1270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it-IT" dirty="0">
                <a:solidFill>
                  <a:schemeClr val="lt1"/>
                </a:solidFill>
              </a:rPr>
              <a:t>Formula 1 </a:t>
            </a:r>
            <a:r>
              <a:rPr lang="it-IT" dirty="0" err="1">
                <a:solidFill>
                  <a:schemeClr val="lt1"/>
                </a:solidFill>
              </a:rPr>
              <a:t>Lap</a:t>
            </a:r>
            <a:r>
              <a:rPr lang="it-IT" dirty="0">
                <a:solidFill>
                  <a:schemeClr val="lt1"/>
                </a:solidFill>
              </a:rPr>
              <a:t> Time </a:t>
            </a:r>
            <a:r>
              <a:rPr lang="it-IT" dirty="0" err="1">
                <a:solidFill>
                  <a:schemeClr val="lt1"/>
                </a:solidFill>
              </a:rPr>
              <a:t>Prediction</a:t>
            </a:r>
            <a:endParaRPr dirty="0">
              <a:solidFill>
                <a:schemeClr val="lt1"/>
              </a:solidFill>
            </a:endParaRPr>
          </a:p>
          <a:p>
            <a:pPr marL="1270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0" dirty="0">
                <a:solidFill>
                  <a:srgbClr val="FFFFFF"/>
                </a:solidFill>
              </a:rPr>
              <a:t>Optimization Project</a:t>
            </a:r>
            <a:endParaRPr sz="1600" b="0" dirty="0">
              <a:solidFill>
                <a:srgbClr val="FFFFFF"/>
              </a:solidFill>
            </a:endParaRPr>
          </a:p>
        </p:txBody>
      </p:sp>
      <p:sp>
        <p:nvSpPr>
          <p:cNvPr id="62" name="Google Shape;62;p14"/>
          <p:cNvSpPr txBox="1"/>
          <p:nvPr/>
        </p:nvSpPr>
        <p:spPr>
          <a:xfrm>
            <a:off x="6806183" y="2674043"/>
            <a:ext cx="1313700" cy="267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525" rIns="0" bIns="0" anchor="t" anchorCtr="0">
            <a:spAutoFit/>
          </a:bodyPr>
          <a:lstStyle/>
          <a:p>
            <a:pPr marL="1270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dirty="0">
                <a:solidFill>
                  <a:srgbClr val="426DAF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PRESENTER</a:t>
            </a:r>
            <a:endParaRPr sz="600" dirty="0">
              <a:solidFill>
                <a:srgbClr val="426DAF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  <a:p>
            <a:pPr marL="12700" marR="0" lvl="0" indent="0" algn="l" rtl="0">
              <a:lnSpc>
                <a:spcPct val="11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rgbClr val="FFFFFF"/>
                </a:solidFill>
                <a:latin typeface="Libre Franklin Medium"/>
                <a:sym typeface="Libre Franklin Medium"/>
              </a:rPr>
              <a:t>Daniele Gotti - 1079011</a:t>
            </a:r>
            <a:endParaRPr sz="1100" dirty="0"/>
          </a:p>
        </p:txBody>
      </p:sp>
      <p:sp>
        <p:nvSpPr>
          <p:cNvPr id="63" name="Google Shape;63;p14"/>
          <p:cNvSpPr txBox="1"/>
          <p:nvPr/>
        </p:nvSpPr>
        <p:spPr>
          <a:xfrm>
            <a:off x="6806175" y="2259475"/>
            <a:ext cx="1499400" cy="325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525" rIns="0" bIns="0" anchor="t" anchorCtr="0">
            <a:spAutoFit/>
          </a:bodyPr>
          <a:lstStyle/>
          <a:p>
            <a:pPr marL="12700" marR="0" lvl="0" indent="0" algn="l" rtl="0">
              <a:lnSpc>
                <a:spcPct val="1141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rgbClr val="C86643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Optimization </a:t>
            </a:r>
          </a:p>
          <a:p>
            <a:pPr marL="12700" marR="0" lvl="0" indent="0" algn="l" rtl="0">
              <a:lnSpc>
                <a:spcPct val="1141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rgbClr val="C86643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2024/2025</a:t>
            </a:r>
            <a:endParaRPr sz="900" dirty="0">
              <a:solidFill>
                <a:schemeClr val="dk1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64" name="Google Shape;64;p14"/>
          <p:cNvSpPr txBox="1"/>
          <p:nvPr/>
        </p:nvSpPr>
        <p:spPr>
          <a:xfrm>
            <a:off x="6806171" y="3770325"/>
            <a:ext cx="717000" cy="267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525" rIns="0" bIns="0" anchor="t" anchorCtr="0">
            <a:spAutoFit/>
          </a:bodyPr>
          <a:lstStyle/>
          <a:p>
            <a:pPr marL="1270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dirty="0">
                <a:solidFill>
                  <a:srgbClr val="426DAF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LOCATION</a:t>
            </a:r>
            <a:endParaRPr sz="600" dirty="0">
              <a:solidFill>
                <a:schemeClr val="dk1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  <a:p>
            <a:pPr marL="12700" marR="0" lvl="0" indent="0" algn="l" rtl="0">
              <a:lnSpc>
                <a:spcPct val="11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rgbClr val="FFFFFF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Dalmine, BG</a:t>
            </a:r>
            <a:endParaRPr sz="900" dirty="0">
              <a:solidFill>
                <a:schemeClr val="dk1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pic>
        <p:nvPicPr>
          <p:cNvPr id="3" name="Immagine 2" descr="Immagine che contiene logo, Carattere, Elementi grafici, bianco&#10;&#10;Il contenuto generato dall'IA potrebbe non essere corretto.">
            <a:extLst>
              <a:ext uri="{FF2B5EF4-FFF2-40B4-BE49-F238E27FC236}">
                <a16:creationId xmlns:a16="http://schemas.microsoft.com/office/drawing/2014/main" id="{9E2B424C-3448-1CB5-6C3D-8ED12D91BE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6170" y="746999"/>
            <a:ext cx="1256648" cy="125664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>
          <a:extLst>
            <a:ext uri="{FF2B5EF4-FFF2-40B4-BE49-F238E27FC236}">
              <a16:creationId xmlns:a16="http://schemas.microsoft.com/office/drawing/2014/main" id="{8CDB6BDD-74B8-4F53-69DC-395C515D99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20">
            <a:extLst>
              <a:ext uri="{FF2B5EF4-FFF2-40B4-BE49-F238E27FC236}">
                <a16:creationId xmlns:a16="http://schemas.microsoft.com/office/drawing/2014/main" id="{AAE38892-EEBD-43F1-95C2-C8FCE5ECF60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38926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20">
            <a:extLst>
              <a:ext uri="{FF2B5EF4-FFF2-40B4-BE49-F238E27FC236}">
                <a16:creationId xmlns:a16="http://schemas.microsoft.com/office/drawing/2014/main" id="{606D919D-F099-96F4-EED8-F95E85D9D86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0150" y="2136255"/>
            <a:ext cx="4751100" cy="6564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000" rIns="0" bIns="0" anchor="t" anchorCtr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Project Goals</a:t>
            </a:r>
            <a:br>
              <a:rPr lang="it-IT" dirty="0"/>
            </a:br>
            <a:endParaRPr sz="1600" b="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07416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>
          <a:extLst>
            <a:ext uri="{FF2B5EF4-FFF2-40B4-BE49-F238E27FC236}">
              <a16:creationId xmlns:a16="http://schemas.microsoft.com/office/drawing/2014/main" id="{EF7772A8-C876-EC46-8497-496F504734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>
            <a:extLst>
              <a:ext uri="{FF2B5EF4-FFF2-40B4-BE49-F238E27FC236}">
                <a16:creationId xmlns:a16="http://schemas.microsoft.com/office/drawing/2014/main" id="{308F2BD6-8A60-5000-0219-DF818BBC1F2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431445" y="402679"/>
            <a:ext cx="7863900" cy="830997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en-US" dirty="0"/>
              <a:t>Project goals</a:t>
            </a:r>
            <a:br>
              <a:rPr lang="en-US" dirty="0"/>
            </a:br>
            <a:endParaRPr dirty="0"/>
          </a:p>
        </p:txBody>
      </p:sp>
      <p:sp>
        <p:nvSpPr>
          <p:cNvPr id="71" name="Google Shape;71;p15">
            <a:extLst>
              <a:ext uri="{FF2B5EF4-FFF2-40B4-BE49-F238E27FC236}">
                <a16:creationId xmlns:a16="http://schemas.microsoft.com/office/drawing/2014/main" id="{CE995F95-2568-4965-3F70-E17FA8473C3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431445" y="1439132"/>
            <a:ext cx="6149219" cy="226523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spcFirstLastPara="1" wrap="square" lIns="0" tIns="0" rIns="0" bIns="0" anchor="t" anchorCtr="0">
            <a:spAutoFit/>
          </a:bodyPr>
          <a:lstStyle/>
          <a:p>
            <a:pPr marL="412750" indent="-285750" algn="just">
              <a:buSzPts val="16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dk2"/>
                </a:solidFill>
              </a:rPr>
              <a:t>Develop </a:t>
            </a:r>
            <a:r>
              <a:rPr lang="en-US" sz="1600" b="1" dirty="0">
                <a:solidFill>
                  <a:srgbClr val="FF0000"/>
                </a:solidFill>
              </a:rPr>
              <a:t>linear regression</a:t>
            </a:r>
            <a:r>
              <a:rPr lang="en-US" sz="1600" dirty="0">
                <a:solidFill>
                  <a:schemeClr val="dk2"/>
                </a:solidFill>
              </a:rPr>
              <a:t> models to </a:t>
            </a:r>
            <a:r>
              <a:rPr lang="en-US" sz="1600" b="1" dirty="0">
                <a:solidFill>
                  <a:schemeClr val="tx1"/>
                </a:solidFill>
              </a:rPr>
              <a:t>predict lap times</a:t>
            </a:r>
            <a:r>
              <a:rPr lang="en-US" sz="1600" dirty="0">
                <a:solidFill>
                  <a:schemeClr val="dk2"/>
                </a:solidFill>
              </a:rPr>
              <a:t> based on multiple variables</a:t>
            </a:r>
          </a:p>
          <a:p>
            <a:pPr marL="412750" indent="-285750" algn="just">
              <a:buSzPts val="1600"/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dk2"/>
              </a:solidFill>
            </a:endParaRPr>
          </a:p>
          <a:p>
            <a:pPr marL="412750" indent="-285750" algn="just">
              <a:buSzPts val="16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dk2"/>
                </a:solidFill>
              </a:rPr>
              <a:t>Implement </a:t>
            </a:r>
            <a:r>
              <a:rPr lang="en-US" sz="1600" b="1" dirty="0">
                <a:solidFill>
                  <a:srgbClr val="FF0000"/>
                </a:solidFill>
              </a:rPr>
              <a:t>optimization techniques</a:t>
            </a:r>
            <a:r>
              <a:rPr lang="en-US" sz="1600" b="1" dirty="0">
                <a:solidFill>
                  <a:schemeClr val="dk2"/>
                </a:solidFill>
              </a:rPr>
              <a:t> </a:t>
            </a:r>
            <a:r>
              <a:rPr lang="en-US" sz="1600" dirty="0">
                <a:solidFill>
                  <a:schemeClr val="dk2"/>
                </a:solidFill>
              </a:rPr>
              <a:t>derived from </a:t>
            </a:r>
            <a:r>
              <a:rPr lang="en-US" sz="1600" b="1" dirty="0">
                <a:solidFill>
                  <a:schemeClr val="tx1"/>
                </a:solidFill>
              </a:rPr>
              <a:t>gradient descent </a:t>
            </a:r>
            <a:r>
              <a:rPr lang="en-US" sz="1600" dirty="0">
                <a:solidFill>
                  <a:schemeClr val="dk2"/>
                </a:solidFill>
              </a:rPr>
              <a:t>methods to minimize prediction error</a:t>
            </a:r>
          </a:p>
          <a:p>
            <a:pPr marL="412750" indent="-285750" algn="just">
              <a:buSzPts val="1600"/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dk2"/>
              </a:solidFill>
            </a:endParaRPr>
          </a:p>
          <a:p>
            <a:pPr marL="412750" indent="-285750" algn="just">
              <a:buSzPts val="16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dk2"/>
                </a:solidFill>
              </a:rPr>
              <a:t>Analyze model performance and interpret the </a:t>
            </a:r>
            <a:r>
              <a:rPr lang="en-US" sz="1600" b="1" dirty="0">
                <a:solidFill>
                  <a:schemeClr val="tx1"/>
                </a:solidFill>
              </a:rPr>
              <a:t>influence of different factors </a:t>
            </a:r>
            <a:r>
              <a:rPr lang="en-US" sz="1600" dirty="0">
                <a:solidFill>
                  <a:schemeClr val="dk2"/>
                </a:solidFill>
              </a:rPr>
              <a:t>on lap times</a:t>
            </a:r>
          </a:p>
        </p:txBody>
      </p:sp>
      <p:pic>
        <p:nvPicPr>
          <p:cNvPr id="4" name="Immagine 3" descr="Immagine che contiene testo, schermata&#10;&#10;Il contenuto generato dall'IA potrebbe non essere corretto.">
            <a:extLst>
              <a:ext uri="{FF2B5EF4-FFF2-40B4-BE49-F238E27FC236}">
                <a16:creationId xmlns:a16="http://schemas.microsoft.com/office/drawing/2014/main" id="{E77A242B-9BA1-1B65-903C-FF6AFD4ADCA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1556"/>
          <a:stretch>
            <a:fillRect/>
          </a:stretch>
        </p:blipFill>
        <p:spPr>
          <a:xfrm>
            <a:off x="0" y="0"/>
            <a:ext cx="1951264" cy="5143500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08A09029-C59B-9936-5D38-7FAB99FFF2D2}"/>
              </a:ext>
            </a:extLst>
          </p:cNvPr>
          <p:cNvSpPr txBox="1"/>
          <p:nvPr/>
        </p:nvSpPr>
        <p:spPr>
          <a:xfrm>
            <a:off x="1951263" y="4881890"/>
            <a:ext cx="24078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i="1" dirty="0">
                <a:solidFill>
                  <a:schemeClr val="bg1">
                    <a:lumMod val="65000"/>
                  </a:schemeClr>
                </a:solidFill>
              </a:rPr>
              <a:t>Source: f1friend.com</a:t>
            </a:r>
          </a:p>
        </p:txBody>
      </p:sp>
    </p:spTree>
    <p:extLst>
      <p:ext uri="{BB962C8B-B14F-4D97-AF65-F5344CB8AC3E}">
        <p14:creationId xmlns:p14="http://schemas.microsoft.com/office/powerpoint/2010/main" val="18263550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>
          <a:extLst>
            <a:ext uri="{FF2B5EF4-FFF2-40B4-BE49-F238E27FC236}">
              <a16:creationId xmlns:a16="http://schemas.microsoft.com/office/drawing/2014/main" id="{B562461C-6F81-2C49-7FE7-B783091D9D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>
            <a:extLst>
              <a:ext uri="{FF2B5EF4-FFF2-40B4-BE49-F238E27FC236}">
                <a16:creationId xmlns:a16="http://schemas.microsoft.com/office/drawing/2014/main" id="{4FAC34F5-4858-466A-0066-6AB3D11C50E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0156" y="402679"/>
            <a:ext cx="7863900" cy="40011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lvl="0"/>
            <a:r>
              <a:rPr lang="en-US" dirty="0">
                <a:solidFill>
                  <a:schemeClr val="tx1"/>
                </a:solidFill>
              </a:rPr>
              <a:t>Why predict lap times?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71" name="Google Shape;71;p15">
            <a:extLst>
              <a:ext uri="{FF2B5EF4-FFF2-40B4-BE49-F238E27FC236}">
                <a16:creationId xmlns:a16="http://schemas.microsoft.com/office/drawing/2014/main" id="{AB82BEF7-E4C9-3AD5-0E65-8090BE45005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40156" y="956038"/>
            <a:ext cx="3678751" cy="339785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spcFirstLastPara="1" wrap="square" lIns="0" tIns="0" rIns="0" bIns="0" anchor="t" anchorCtr="0">
            <a:spAutoFit/>
          </a:bodyPr>
          <a:lstStyle/>
          <a:p>
            <a:pPr marL="127000" lvl="0" indent="0" algn="just" rtl="0">
              <a:spcBef>
                <a:spcPts val="0"/>
              </a:spcBef>
              <a:spcAft>
                <a:spcPts val="0"/>
              </a:spcAft>
              <a:buSzPts val="1600"/>
            </a:pPr>
            <a:endParaRPr lang="en-US" sz="1600" dirty="0"/>
          </a:p>
          <a:p>
            <a:pPr marL="412750" lvl="0" indent="-285750" algn="just">
              <a:buSzPts val="1600"/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tx1"/>
                </a:solidFill>
              </a:rPr>
              <a:t>Driver</a:t>
            </a:r>
            <a:r>
              <a:rPr lang="en-US" sz="1600" b="1" dirty="0">
                <a:solidFill>
                  <a:schemeClr val="dk2"/>
                </a:solidFill>
              </a:rPr>
              <a:t> </a:t>
            </a:r>
            <a:r>
              <a:rPr lang="en-US" sz="1600" b="1" dirty="0">
                <a:solidFill>
                  <a:schemeClr val="tx1"/>
                </a:solidFill>
              </a:rPr>
              <a:t>benchmarking</a:t>
            </a:r>
            <a:r>
              <a:rPr lang="en-US" sz="1600" dirty="0">
                <a:solidFill>
                  <a:schemeClr val="dk2"/>
                </a:solidFill>
              </a:rPr>
              <a:t>: provide realistic targets based on car and track conditions.</a:t>
            </a:r>
          </a:p>
          <a:p>
            <a:pPr marL="412750" lvl="0" indent="-285750" algn="just">
              <a:buSzPts val="1600"/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dk2"/>
              </a:solidFill>
            </a:endParaRPr>
          </a:p>
          <a:p>
            <a:pPr marL="412750" lvl="0" indent="-285750" algn="just">
              <a:buSzPts val="1600"/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tx1"/>
                </a:solidFill>
              </a:rPr>
              <a:t>Simulator</a:t>
            </a:r>
            <a:r>
              <a:rPr lang="en-US" sz="1600" b="1" dirty="0">
                <a:solidFill>
                  <a:schemeClr val="dk2"/>
                </a:solidFill>
              </a:rPr>
              <a:t> </a:t>
            </a:r>
            <a:r>
              <a:rPr lang="en-US" sz="1600" b="1" dirty="0">
                <a:solidFill>
                  <a:schemeClr val="tx1"/>
                </a:solidFill>
              </a:rPr>
              <a:t>Training</a:t>
            </a:r>
            <a:r>
              <a:rPr lang="en-US" sz="1600" dirty="0">
                <a:solidFill>
                  <a:schemeClr val="dk2"/>
                </a:solidFill>
              </a:rPr>
              <a:t>: set lap time goals for driver development.</a:t>
            </a:r>
          </a:p>
          <a:p>
            <a:pPr marL="412750" lvl="0" indent="-285750" algn="just">
              <a:buSzPts val="1600"/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dk2"/>
              </a:solidFill>
            </a:endParaRPr>
          </a:p>
          <a:p>
            <a:pPr marL="412750" lvl="0" indent="-285750" algn="just">
              <a:buSzPts val="1600"/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tx1"/>
                </a:solidFill>
              </a:rPr>
              <a:t>AI Calibration (Games)</a:t>
            </a:r>
            <a:r>
              <a:rPr lang="en-US" sz="1600" dirty="0">
                <a:solidFill>
                  <a:schemeClr val="dk2"/>
                </a:solidFill>
              </a:rPr>
              <a:t>: tune AI lap times to match real-world scenarios.</a:t>
            </a:r>
          </a:p>
          <a:p>
            <a:pPr marL="412750" lvl="0" indent="-285750" algn="just">
              <a:buSzPts val="1600"/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dk2"/>
              </a:solidFill>
            </a:endParaRPr>
          </a:p>
        </p:txBody>
      </p:sp>
      <p:sp>
        <p:nvSpPr>
          <p:cNvPr id="3" name="Google Shape;71;p15">
            <a:extLst>
              <a:ext uri="{FF2B5EF4-FFF2-40B4-BE49-F238E27FC236}">
                <a16:creationId xmlns:a16="http://schemas.microsoft.com/office/drawing/2014/main" id="{E12F22FD-21EC-396A-D358-0C0EF36D7EF5}"/>
              </a:ext>
            </a:extLst>
          </p:cNvPr>
          <p:cNvSpPr txBox="1">
            <a:spLocks/>
          </p:cNvSpPr>
          <p:nvPr/>
        </p:nvSpPr>
        <p:spPr>
          <a:xfrm>
            <a:off x="4939393" y="956038"/>
            <a:ext cx="3564451" cy="3114699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L="914400" marR="0" lvl="1" indent="-228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L="1371600" marR="0" lvl="2" indent="-228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L="1828800" marR="0" lvl="3" indent="-228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L="2286000" marR="0" lvl="4" indent="-228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L="2743200" marR="0" lvl="5" indent="-228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L="3200400" marR="0" lvl="6" indent="-228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L="3657600" marR="0" lvl="7" indent="-228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L="4114800" marR="0" lvl="8" indent="-22860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marL="127000" indent="0" algn="just">
              <a:buSzPts val="1600"/>
            </a:pPr>
            <a:endParaRPr lang="en-US" sz="1600" dirty="0">
              <a:solidFill>
                <a:schemeClr val="dk2"/>
              </a:solidFill>
            </a:endParaRPr>
          </a:p>
          <a:p>
            <a:pPr marL="412750" indent="-285750" algn="just">
              <a:buSzPts val="1600"/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tx1"/>
                </a:solidFill>
              </a:rPr>
              <a:t>Car Development</a:t>
            </a:r>
            <a:r>
              <a:rPr lang="en-US" sz="1600" dirty="0">
                <a:solidFill>
                  <a:schemeClr val="dk2"/>
                </a:solidFill>
              </a:rPr>
              <a:t>: evaluate design changes through simulated performance.</a:t>
            </a:r>
          </a:p>
          <a:p>
            <a:pPr marL="127000" indent="0" algn="just">
              <a:buSzPts val="1600"/>
            </a:pPr>
            <a:endParaRPr lang="en-US" sz="1600" dirty="0">
              <a:solidFill>
                <a:schemeClr val="dk2"/>
              </a:solidFill>
            </a:endParaRPr>
          </a:p>
          <a:p>
            <a:pPr marL="412750" indent="-285750" algn="just">
              <a:buSzPts val="1600"/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tx1"/>
                </a:solidFill>
              </a:rPr>
              <a:t>Race Strategy</a:t>
            </a:r>
            <a:r>
              <a:rPr lang="en-US" sz="1600" dirty="0">
                <a:solidFill>
                  <a:schemeClr val="dk2"/>
                </a:solidFill>
              </a:rPr>
              <a:t>: support tire and fuel decisions with predicted pace.</a:t>
            </a:r>
          </a:p>
          <a:p>
            <a:pPr marL="127000" indent="0" algn="just">
              <a:buSzPts val="1600"/>
            </a:pPr>
            <a:endParaRPr lang="en-US" sz="1600" dirty="0">
              <a:solidFill>
                <a:schemeClr val="dk2"/>
              </a:solidFill>
            </a:endParaRPr>
          </a:p>
          <a:p>
            <a:pPr marL="412750" indent="-285750" algn="just">
              <a:buSzPts val="1600"/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tx1"/>
                </a:solidFill>
              </a:rPr>
              <a:t>Fan Engagement</a:t>
            </a:r>
            <a:r>
              <a:rPr lang="en-US" sz="1600" dirty="0">
                <a:solidFill>
                  <a:schemeClr val="dk2"/>
                </a:solidFill>
              </a:rPr>
              <a:t>: Enhance broadcasts with expected lap time insights.</a:t>
            </a:r>
          </a:p>
        </p:txBody>
      </p:sp>
    </p:spTree>
    <p:extLst>
      <p:ext uri="{BB962C8B-B14F-4D97-AF65-F5344CB8AC3E}">
        <p14:creationId xmlns:p14="http://schemas.microsoft.com/office/powerpoint/2010/main" val="11076123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>
          <a:extLst>
            <a:ext uri="{FF2B5EF4-FFF2-40B4-BE49-F238E27FC236}">
              <a16:creationId xmlns:a16="http://schemas.microsoft.com/office/drawing/2014/main" id="{0C81670E-1A3E-C392-B67F-4E367CEBEA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20">
            <a:extLst>
              <a:ext uri="{FF2B5EF4-FFF2-40B4-BE49-F238E27FC236}">
                <a16:creationId xmlns:a16="http://schemas.microsoft.com/office/drawing/2014/main" id="{A621057A-1476-20B1-C69B-7BF7DFF0164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38926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20">
            <a:extLst>
              <a:ext uri="{FF2B5EF4-FFF2-40B4-BE49-F238E27FC236}">
                <a16:creationId xmlns:a16="http://schemas.microsoft.com/office/drawing/2014/main" id="{4D3A6CD9-B61B-39A1-00F3-D8B97A623E3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0150" y="2136255"/>
            <a:ext cx="4751100" cy="410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000" rIns="0" bIns="0" anchor="t" anchorCtr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Data </a:t>
            </a:r>
            <a:r>
              <a:rPr lang="it-IT" dirty="0" err="1">
                <a:solidFill>
                  <a:schemeClr val="bg1"/>
                </a:solidFill>
              </a:rPr>
              <a:t>Preparation</a:t>
            </a:r>
            <a:endParaRPr sz="1600" b="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80346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>
          <a:extLst>
            <a:ext uri="{FF2B5EF4-FFF2-40B4-BE49-F238E27FC236}">
              <a16:creationId xmlns:a16="http://schemas.microsoft.com/office/drawing/2014/main" id="{F3F30E22-709E-7786-0C84-AC7EB6B59D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>
            <a:extLst>
              <a:ext uri="{FF2B5EF4-FFF2-40B4-BE49-F238E27FC236}">
                <a16:creationId xmlns:a16="http://schemas.microsoft.com/office/drawing/2014/main" id="{2C88D434-9C2E-115E-AE74-A4EE79A6CAF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0156" y="402679"/>
            <a:ext cx="7863900" cy="4002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lvl="0"/>
            <a:r>
              <a:rPr lang="it-IT" dirty="0"/>
              <a:t>Custom Dataset Construction</a:t>
            </a:r>
            <a:endParaRPr dirty="0"/>
          </a:p>
        </p:txBody>
      </p:sp>
      <p:sp>
        <p:nvSpPr>
          <p:cNvPr id="71" name="Google Shape;71;p15">
            <a:extLst>
              <a:ext uri="{FF2B5EF4-FFF2-40B4-BE49-F238E27FC236}">
                <a16:creationId xmlns:a16="http://schemas.microsoft.com/office/drawing/2014/main" id="{D36E7234-28A3-A1C1-9B44-9142C2521A1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70544" y="680878"/>
            <a:ext cx="8002909" cy="283154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spcFirstLastPara="1" wrap="square" lIns="0" tIns="0" rIns="0" bIns="0" anchor="t" anchorCtr="0">
            <a:spAutoFit/>
          </a:bodyPr>
          <a:lstStyle/>
          <a:p>
            <a:pPr marL="127000" lvl="0" indent="0" algn="just" rtl="0">
              <a:spcBef>
                <a:spcPts val="0"/>
              </a:spcBef>
              <a:spcAft>
                <a:spcPts val="0"/>
              </a:spcAft>
              <a:buSzPts val="1600"/>
            </a:pPr>
            <a:endParaRPr lang="en-US" sz="1600" dirty="0"/>
          </a:p>
          <a:p>
            <a:pPr marL="412750" lvl="0" indent="-285750" algn="just" rtl="0">
              <a:spcBef>
                <a:spcPts val="0"/>
              </a:spcBef>
              <a:spcAft>
                <a:spcPts val="0"/>
              </a:spcAft>
              <a:buSzPts val="16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dk2"/>
                </a:solidFill>
              </a:rPr>
              <a:t>Pre-existing datasets on </a:t>
            </a:r>
            <a:r>
              <a:rPr lang="en-US" sz="1600" b="1" dirty="0">
                <a:solidFill>
                  <a:schemeClr val="tx1"/>
                </a:solidFill>
              </a:rPr>
              <a:t>Kaggle</a:t>
            </a:r>
            <a:r>
              <a:rPr lang="en-US" sz="1600" dirty="0">
                <a:solidFill>
                  <a:schemeClr val="dk2"/>
                </a:solidFill>
              </a:rPr>
              <a:t> or </a:t>
            </a:r>
            <a:r>
              <a:rPr lang="en-US" sz="1600" b="1" dirty="0">
                <a:solidFill>
                  <a:schemeClr val="tx1"/>
                </a:solidFill>
              </a:rPr>
              <a:t>UCI</a:t>
            </a:r>
            <a:r>
              <a:rPr lang="en-US" sz="1600" dirty="0">
                <a:solidFill>
                  <a:schemeClr val="dk2"/>
                </a:solidFill>
              </a:rPr>
              <a:t> were not suitable for my specific goal of predicting lap times under varying real-world conditions.</a:t>
            </a:r>
          </a:p>
          <a:p>
            <a:pPr marL="412750" lvl="0" indent="-285750" algn="just" rtl="0">
              <a:spcBef>
                <a:spcPts val="0"/>
              </a:spcBef>
              <a:spcAft>
                <a:spcPts val="0"/>
              </a:spcAft>
              <a:buSzPts val="1600"/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dk2"/>
              </a:solidFill>
            </a:endParaRPr>
          </a:p>
          <a:p>
            <a:pPr marL="412750" lvl="0" indent="-285750" algn="just" rtl="0">
              <a:spcBef>
                <a:spcPts val="0"/>
              </a:spcBef>
              <a:spcAft>
                <a:spcPts val="0"/>
              </a:spcAft>
              <a:buSzPts val="16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dk2"/>
                </a:solidFill>
              </a:rPr>
              <a:t>Instead, I created a custom dataset using the approach from a Kaggle notebook (</a:t>
            </a:r>
            <a:r>
              <a:rPr lang="en-US" sz="1600" i="1" dirty="0">
                <a:solidFill>
                  <a:schemeClr val="dk2"/>
                </a:solidFill>
              </a:rPr>
              <a:t>Data Exploration with OCI</a:t>
            </a:r>
            <a:r>
              <a:rPr lang="en-US" sz="1600" dirty="0">
                <a:solidFill>
                  <a:schemeClr val="dk2"/>
                </a:solidFill>
              </a:rPr>
              <a:t>), which leverages the </a:t>
            </a:r>
            <a:r>
              <a:rPr lang="en-US" sz="1600" b="1" dirty="0">
                <a:solidFill>
                  <a:schemeClr val="tx1"/>
                </a:solidFill>
              </a:rPr>
              <a:t>FastF1</a:t>
            </a:r>
            <a:r>
              <a:rPr lang="en-US" sz="1600" b="1" dirty="0">
                <a:solidFill>
                  <a:schemeClr val="dk2"/>
                </a:solidFill>
              </a:rPr>
              <a:t> </a:t>
            </a:r>
            <a:r>
              <a:rPr lang="en-US" sz="1600" b="1" dirty="0">
                <a:solidFill>
                  <a:schemeClr val="tx1"/>
                </a:solidFill>
              </a:rPr>
              <a:t>API</a:t>
            </a:r>
            <a:r>
              <a:rPr lang="en-US" sz="1600" b="1" dirty="0">
                <a:solidFill>
                  <a:schemeClr val="dk2"/>
                </a:solidFill>
              </a:rPr>
              <a:t> </a:t>
            </a:r>
            <a:r>
              <a:rPr lang="en-US" sz="1600" dirty="0">
                <a:solidFill>
                  <a:schemeClr val="dk2"/>
                </a:solidFill>
              </a:rPr>
              <a:t>(a F1 data service) to collect telemetry and race data.</a:t>
            </a:r>
          </a:p>
          <a:p>
            <a:pPr marL="412750" lvl="0" indent="-285750" algn="just" rtl="0">
              <a:spcBef>
                <a:spcPts val="0"/>
              </a:spcBef>
              <a:spcAft>
                <a:spcPts val="0"/>
              </a:spcAft>
              <a:buSzPts val="1600"/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dk2"/>
              </a:solidFill>
            </a:endParaRPr>
          </a:p>
          <a:p>
            <a:pPr marL="412750" lvl="0" indent="-285750" algn="just" rtl="0">
              <a:spcBef>
                <a:spcPts val="0"/>
              </a:spcBef>
              <a:spcAft>
                <a:spcPts val="0"/>
              </a:spcAft>
              <a:buSzPts val="16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dk2"/>
                </a:solidFill>
              </a:rPr>
              <a:t>The resulting dataset includes detailed lap-by-lap information from the </a:t>
            </a:r>
            <a:r>
              <a:rPr lang="en-US" sz="1600" b="1" dirty="0">
                <a:solidFill>
                  <a:schemeClr val="tx1"/>
                </a:solidFill>
              </a:rPr>
              <a:t>2023 and 2024</a:t>
            </a:r>
            <a:r>
              <a:rPr lang="en-US" sz="1600" dirty="0">
                <a:solidFill>
                  <a:schemeClr val="dk2"/>
                </a:solidFill>
              </a:rPr>
              <a:t> Formula 1 seasons.</a:t>
            </a:r>
            <a:endParaRPr lang="it-IT" sz="1600" dirty="0">
              <a:solidFill>
                <a:schemeClr val="dk2"/>
              </a:solidFill>
            </a:endParaRPr>
          </a:p>
        </p:txBody>
      </p:sp>
      <p:sp>
        <p:nvSpPr>
          <p:cNvPr id="2" name="Google Shape;71;p15">
            <a:extLst>
              <a:ext uri="{FF2B5EF4-FFF2-40B4-BE49-F238E27FC236}">
                <a16:creationId xmlns:a16="http://schemas.microsoft.com/office/drawing/2014/main" id="{8B1BA263-780B-D4F1-DD31-04293050660E}"/>
              </a:ext>
            </a:extLst>
          </p:cNvPr>
          <p:cNvSpPr txBox="1">
            <a:spLocks/>
          </p:cNvSpPr>
          <p:nvPr/>
        </p:nvSpPr>
        <p:spPr>
          <a:xfrm>
            <a:off x="570544" y="3512422"/>
            <a:ext cx="4001456" cy="1132618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L="914400" marR="0" lvl="1" indent="-228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L="1371600" marR="0" lvl="2" indent="-228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L="1828800" marR="0" lvl="3" indent="-228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L="2286000" marR="0" lvl="4" indent="-228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L="2743200" marR="0" lvl="5" indent="-228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L="3200400" marR="0" lvl="6" indent="-228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L="3657600" marR="0" lvl="7" indent="-228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L="4114800" marR="0" lvl="8" indent="-22860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marL="127000" indent="0" algn="just">
              <a:buSzPts val="1600"/>
            </a:pPr>
            <a:endParaRPr lang="en-US" sz="1600" dirty="0"/>
          </a:p>
          <a:p>
            <a:pPr marL="127000" indent="0" algn="just">
              <a:buSzPts val="1600"/>
            </a:pPr>
            <a:r>
              <a:rPr lang="en-US" sz="1200" b="1" dirty="0">
                <a:solidFill>
                  <a:schemeClr val="dk2"/>
                </a:solidFill>
              </a:rPr>
              <a:t>References: </a:t>
            </a:r>
          </a:p>
          <a:p>
            <a:pPr marL="412750" indent="-285750" algn="just">
              <a:buSzPts val="1600"/>
              <a:buFontTx/>
              <a:buChar char="-"/>
            </a:pPr>
            <a:r>
              <a:rPr lang="en-US" sz="1200" dirty="0">
                <a:solidFill>
                  <a:schemeClr val="dk2"/>
                </a:solidFill>
              </a:rPr>
              <a:t>Kaggle notebook </a:t>
            </a:r>
            <a:r>
              <a:rPr lang="en-US" sz="1200" i="1" dirty="0">
                <a:solidFill>
                  <a:schemeClr val="dk2"/>
                </a:solidFill>
              </a:rPr>
              <a:t>Data Exploration with OCI</a:t>
            </a:r>
            <a:r>
              <a:rPr lang="en-US" sz="1200" dirty="0">
                <a:solidFill>
                  <a:schemeClr val="dk2"/>
                </a:solidFill>
              </a:rPr>
              <a:t>:</a:t>
            </a:r>
            <a:r>
              <a:rPr lang="en-US" sz="1200" i="1" dirty="0">
                <a:solidFill>
                  <a:schemeClr val="dk2"/>
                </a:solidFill>
              </a:rPr>
              <a:t> </a:t>
            </a:r>
            <a:r>
              <a:rPr lang="en-US" sz="1200" dirty="0">
                <a:solidFill>
                  <a:schemeClr val="dk2"/>
                </a:solidFill>
                <a:hlinkClick r:id="rId3"/>
              </a:rPr>
              <a:t>link</a:t>
            </a:r>
            <a:r>
              <a:rPr lang="en-US" sz="1200" i="1" dirty="0">
                <a:solidFill>
                  <a:schemeClr val="dk2"/>
                </a:solidFill>
              </a:rPr>
              <a:t>. </a:t>
            </a:r>
            <a:endParaRPr lang="en-US" sz="1200" dirty="0">
              <a:solidFill>
                <a:schemeClr val="dk2"/>
              </a:solidFill>
            </a:endParaRPr>
          </a:p>
          <a:p>
            <a:pPr marL="412750" indent="-285750" algn="just">
              <a:buSzPts val="1600"/>
              <a:buFontTx/>
              <a:buChar char="-"/>
            </a:pPr>
            <a:r>
              <a:rPr lang="en-US" sz="1200" dirty="0">
                <a:solidFill>
                  <a:schemeClr val="dk2"/>
                </a:solidFill>
              </a:rPr>
              <a:t>Code for dataset creation with FastF1 API: </a:t>
            </a:r>
            <a:r>
              <a:rPr lang="en-US" sz="1200" dirty="0">
                <a:solidFill>
                  <a:schemeClr val="dk2"/>
                </a:solidFill>
                <a:hlinkClick r:id="rId4"/>
              </a:rPr>
              <a:t>link</a:t>
            </a:r>
            <a:r>
              <a:rPr lang="en-US" sz="1200" dirty="0">
                <a:solidFill>
                  <a:schemeClr val="dk2"/>
                </a:solidFill>
              </a:rPr>
              <a:t>.</a:t>
            </a:r>
          </a:p>
          <a:p>
            <a:pPr marL="412750" indent="-285750" algn="just">
              <a:buSzPts val="1600"/>
              <a:buFontTx/>
              <a:buChar char="-"/>
            </a:pPr>
            <a:r>
              <a:rPr lang="en-US" sz="1200" dirty="0">
                <a:solidFill>
                  <a:schemeClr val="dk2"/>
                </a:solidFill>
              </a:rPr>
              <a:t>FastF1 API documentation: </a:t>
            </a:r>
            <a:r>
              <a:rPr lang="en-US" sz="1200" dirty="0">
                <a:solidFill>
                  <a:schemeClr val="dk2"/>
                </a:solidFill>
                <a:hlinkClick r:id="rId5"/>
              </a:rPr>
              <a:t>link</a:t>
            </a:r>
            <a:r>
              <a:rPr lang="en-US" sz="1200" dirty="0">
                <a:solidFill>
                  <a:schemeClr val="dk2"/>
                </a:solidFill>
              </a:rPr>
              <a:t>.</a:t>
            </a:r>
          </a:p>
        </p:txBody>
      </p:sp>
      <p:pic>
        <p:nvPicPr>
          <p:cNvPr id="4" name="Immagine 3" descr="Immagine che contiene Elementi grafici, schermata, grafica, logo&#10;&#10;Il contenuto generato dall'IA potrebbe non essere corretto.">
            <a:extLst>
              <a:ext uri="{FF2B5EF4-FFF2-40B4-BE49-F238E27FC236}">
                <a16:creationId xmlns:a16="http://schemas.microsoft.com/office/drawing/2014/main" id="{E125BA51-D6D3-C3B1-2643-A9E5FA50F6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17078" y="3290383"/>
            <a:ext cx="1747158" cy="1747158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4CFE5D3E-3DF2-383D-401B-E02051759036}"/>
              </a:ext>
            </a:extLst>
          </p:cNvPr>
          <p:cNvSpPr txBox="1"/>
          <p:nvPr/>
        </p:nvSpPr>
        <p:spPr>
          <a:xfrm>
            <a:off x="6017078" y="4775931"/>
            <a:ext cx="174715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100" i="1" dirty="0">
                <a:solidFill>
                  <a:schemeClr val="bg1">
                    <a:lumMod val="65000"/>
                  </a:schemeClr>
                </a:solidFill>
              </a:rPr>
              <a:t>Source: docs.fastf1.dev</a:t>
            </a:r>
          </a:p>
        </p:txBody>
      </p:sp>
    </p:spTree>
    <p:extLst>
      <p:ext uri="{BB962C8B-B14F-4D97-AF65-F5344CB8AC3E}">
        <p14:creationId xmlns:p14="http://schemas.microsoft.com/office/powerpoint/2010/main" val="14108953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>
          <a:extLst>
            <a:ext uri="{FF2B5EF4-FFF2-40B4-BE49-F238E27FC236}">
              <a16:creationId xmlns:a16="http://schemas.microsoft.com/office/drawing/2014/main" id="{E66BAA0B-E246-337B-FD33-3B3E14ABEA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>
            <a:extLst>
              <a:ext uri="{FF2B5EF4-FFF2-40B4-BE49-F238E27FC236}">
                <a16:creationId xmlns:a16="http://schemas.microsoft.com/office/drawing/2014/main" id="{24FAC477-D911-3E47-CF91-1ADCDC4F0F3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0156" y="402679"/>
            <a:ext cx="7863900" cy="4002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lvl="0"/>
            <a:r>
              <a:rPr lang="it-IT" dirty="0" err="1"/>
              <a:t>Original</a:t>
            </a:r>
            <a:r>
              <a:rPr lang="it-IT" dirty="0"/>
              <a:t> dataset</a:t>
            </a:r>
            <a:endParaRPr dirty="0"/>
          </a:p>
        </p:txBody>
      </p:sp>
      <p:sp>
        <p:nvSpPr>
          <p:cNvPr id="71" name="Google Shape;71;p15">
            <a:extLst>
              <a:ext uri="{FF2B5EF4-FFF2-40B4-BE49-F238E27FC236}">
                <a16:creationId xmlns:a16="http://schemas.microsoft.com/office/drawing/2014/main" id="{D5AD2C2F-053F-7A5B-492A-2EAADE081EA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70544" y="802879"/>
            <a:ext cx="8002909" cy="396416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spcFirstLastPara="1" wrap="square" lIns="0" tIns="0" rIns="0" bIns="0" anchor="t" anchorCtr="0">
            <a:spAutoFit/>
          </a:bodyPr>
          <a:lstStyle/>
          <a:p>
            <a:pPr marL="127000" lvl="0" indent="0" algn="just" rtl="0">
              <a:spcBef>
                <a:spcPts val="0"/>
              </a:spcBef>
              <a:spcAft>
                <a:spcPts val="0"/>
              </a:spcAft>
              <a:buSzPts val="1600"/>
            </a:pPr>
            <a:endParaRPr lang="en-US" sz="1600" dirty="0">
              <a:solidFill>
                <a:schemeClr val="dk2"/>
              </a:solidFill>
            </a:endParaRPr>
          </a:p>
          <a:p>
            <a:pPr marL="412750" lvl="0" indent="-285750" algn="just" rtl="0">
              <a:spcBef>
                <a:spcPts val="0"/>
              </a:spcBef>
              <a:spcAft>
                <a:spcPts val="0"/>
              </a:spcAft>
              <a:buSzPts val="16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dk2"/>
                </a:solidFill>
              </a:rPr>
              <a:t>The result obtained using the API is a dataset (</a:t>
            </a:r>
            <a:r>
              <a:rPr lang="en-US" sz="1600" i="1" dirty="0">
                <a:solidFill>
                  <a:schemeClr val="dk2"/>
                </a:solidFill>
                <a:hlinkClick r:id="rId3"/>
              </a:rPr>
              <a:t>dataset_original.csv</a:t>
            </a:r>
            <a:r>
              <a:rPr lang="en-US" sz="1600" dirty="0">
                <a:solidFill>
                  <a:schemeClr val="dk2"/>
                </a:solidFill>
              </a:rPr>
              <a:t>) containing </a:t>
            </a:r>
            <a:r>
              <a:rPr lang="en-US" sz="1600" b="1" dirty="0">
                <a:solidFill>
                  <a:schemeClr val="tx1"/>
                </a:solidFill>
              </a:rPr>
              <a:t>46 columns</a:t>
            </a:r>
            <a:r>
              <a:rPr lang="en-US" sz="1600" dirty="0">
                <a:solidFill>
                  <a:schemeClr val="dk2"/>
                </a:solidFill>
              </a:rPr>
              <a:t> and </a:t>
            </a:r>
            <a:r>
              <a:rPr lang="en-US" sz="1600" b="1" dirty="0">
                <a:solidFill>
                  <a:schemeClr val="tx1"/>
                </a:solidFill>
              </a:rPr>
              <a:t>121534 rows</a:t>
            </a:r>
            <a:r>
              <a:rPr lang="en-US" sz="1600" dirty="0">
                <a:solidFill>
                  <a:schemeClr val="dk2"/>
                </a:solidFill>
              </a:rPr>
              <a:t>. At first glance, many of these columns appear to be irrelevant.</a:t>
            </a:r>
          </a:p>
          <a:p>
            <a:pPr marL="412750" lvl="0" indent="-285750" algn="just" rtl="0">
              <a:spcBef>
                <a:spcPts val="0"/>
              </a:spcBef>
              <a:spcAft>
                <a:spcPts val="0"/>
              </a:spcAft>
              <a:buSzPts val="1600"/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dk2"/>
              </a:solidFill>
            </a:endParaRPr>
          </a:p>
          <a:p>
            <a:pPr marL="412750" lvl="0" indent="-285750" algn="just" rtl="0">
              <a:spcBef>
                <a:spcPts val="0"/>
              </a:spcBef>
              <a:spcAft>
                <a:spcPts val="0"/>
              </a:spcAft>
              <a:buSzPts val="1600"/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dk2"/>
              </a:solidFill>
            </a:endParaRPr>
          </a:p>
          <a:p>
            <a:pPr marL="412750" lvl="0" indent="-285750" algn="just" rtl="0">
              <a:spcBef>
                <a:spcPts val="0"/>
              </a:spcBef>
              <a:spcAft>
                <a:spcPts val="0"/>
              </a:spcAft>
              <a:buSzPts val="1600"/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dk2"/>
              </a:solidFill>
            </a:endParaRPr>
          </a:p>
          <a:p>
            <a:pPr marL="412750" lvl="0" indent="-285750" algn="just" rtl="0">
              <a:spcBef>
                <a:spcPts val="0"/>
              </a:spcBef>
              <a:spcAft>
                <a:spcPts val="0"/>
              </a:spcAft>
              <a:buSzPts val="1600"/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dk2"/>
              </a:solidFill>
            </a:endParaRPr>
          </a:p>
          <a:p>
            <a:pPr marL="412750" lvl="0" indent="-285750" algn="just" rtl="0">
              <a:spcBef>
                <a:spcPts val="0"/>
              </a:spcBef>
              <a:spcAft>
                <a:spcPts val="0"/>
              </a:spcAft>
              <a:buSzPts val="1600"/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dk2"/>
              </a:solidFill>
            </a:endParaRPr>
          </a:p>
          <a:p>
            <a:pPr marL="412750" lvl="0" indent="-285750" algn="just" rtl="0">
              <a:spcBef>
                <a:spcPts val="0"/>
              </a:spcBef>
              <a:spcAft>
                <a:spcPts val="0"/>
              </a:spcAft>
              <a:buSzPts val="1600"/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dk2"/>
              </a:solidFill>
            </a:endParaRPr>
          </a:p>
          <a:p>
            <a:pPr marL="412750" lvl="0" indent="-285750" algn="just" rtl="0">
              <a:spcBef>
                <a:spcPts val="0"/>
              </a:spcBef>
              <a:spcAft>
                <a:spcPts val="0"/>
              </a:spcAft>
              <a:buSzPts val="1600"/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dk2"/>
              </a:solidFill>
            </a:endParaRPr>
          </a:p>
          <a:p>
            <a:pPr marL="412750" lvl="0" indent="-285750" algn="just" rtl="0">
              <a:spcBef>
                <a:spcPts val="0"/>
              </a:spcBef>
              <a:spcAft>
                <a:spcPts val="0"/>
              </a:spcAft>
              <a:buSzPts val="1600"/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dk2"/>
              </a:solidFill>
            </a:endParaRPr>
          </a:p>
          <a:p>
            <a:pPr marL="412750" lvl="0" indent="-285750" algn="just" rtl="0">
              <a:spcBef>
                <a:spcPts val="0"/>
              </a:spcBef>
              <a:spcAft>
                <a:spcPts val="0"/>
              </a:spcAft>
              <a:buSzPts val="16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dk2"/>
                </a:solidFill>
              </a:rPr>
              <a:t>The code for the following operations is contained in the file </a:t>
            </a:r>
            <a:r>
              <a:rPr lang="en-US" sz="1600" i="1" dirty="0">
                <a:solidFill>
                  <a:schemeClr val="dk2"/>
                </a:solidFill>
                <a:hlinkClick r:id="rId4"/>
              </a:rPr>
              <a:t>1_Dataset_Preparation.ipynb</a:t>
            </a:r>
            <a:r>
              <a:rPr lang="en-US" sz="1600" dirty="0">
                <a:solidFill>
                  <a:schemeClr val="dk2"/>
                </a:solidFill>
              </a:rPr>
              <a:t>.</a:t>
            </a:r>
            <a:endParaRPr lang="en-US" sz="1600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8BA1E53D-B759-1185-F54A-5833517AA9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5739" y="1997824"/>
            <a:ext cx="5712518" cy="1926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8659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>
          <a:extLst>
            <a:ext uri="{FF2B5EF4-FFF2-40B4-BE49-F238E27FC236}">
              <a16:creationId xmlns:a16="http://schemas.microsoft.com/office/drawing/2014/main" id="{2DB189E0-C190-EF7D-9FD4-0133F909E2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>
            <a:extLst>
              <a:ext uri="{FF2B5EF4-FFF2-40B4-BE49-F238E27FC236}">
                <a16:creationId xmlns:a16="http://schemas.microsoft.com/office/drawing/2014/main" id="{C4259169-4453-DAC6-DA46-D291C3229DE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0156" y="402679"/>
            <a:ext cx="7863900" cy="4002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lvl="0"/>
            <a:r>
              <a:rPr lang="it-IT" dirty="0"/>
              <a:t>Editing </a:t>
            </a:r>
            <a:r>
              <a:rPr lang="it-IT" dirty="0" err="1"/>
              <a:t>rows</a:t>
            </a:r>
            <a:r>
              <a:rPr lang="it-IT" dirty="0"/>
              <a:t> (1/2)</a:t>
            </a:r>
            <a:endParaRPr dirty="0"/>
          </a:p>
        </p:txBody>
      </p:sp>
      <p:sp>
        <p:nvSpPr>
          <p:cNvPr id="71" name="Google Shape;71;p15">
            <a:extLst>
              <a:ext uri="{FF2B5EF4-FFF2-40B4-BE49-F238E27FC236}">
                <a16:creationId xmlns:a16="http://schemas.microsoft.com/office/drawing/2014/main" id="{23A4F25C-E91C-8E6D-29CA-A0DD047A130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70544" y="802879"/>
            <a:ext cx="8002909" cy="368100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spcFirstLastPara="1" wrap="square" lIns="0" tIns="0" rIns="0" bIns="0" anchor="t" anchorCtr="0">
            <a:spAutoFit/>
          </a:bodyPr>
          <a:lstStyle/>
          <a:p>
            <a:pPr marL="127000" lvl="0" indent="0" algn="just" rtl="0">
              <a:spcBef>
                <a:spcPts val="0"/>
              </a:spcBef>
              <a:spcAft>
                <a:spcPts val="0"/>
              </a:spcAft>
              <a:buSzPts val="1600"/>
            </a:pPr>
            <a:endParaRPr lang="en-US" sz="1600" dirty="0">
              <a:solidFill>
                <a:schemeClr val="dk2"/>
              </a:solidFill>
            </a:endParaRPr>
          </a:p>
          <a:p>
            <a:pPr marL="412750" lvl="0" indent="-285750" algn="just" rtl="0">
              <a:spcBef>
                <a:spcPts val="0"/>
              </a:spcBef>
              <a:spcAft>
                <a:spcPts val="0"/>
              </a:spcAft>
              <a:buSzPts val="16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dk2"/>
                </a:solidFill>
              </a:rPr>
              <a:t>Removed rows where </a:t>
            </a:r>
            <a:r>
              <a:rPr lang="en-US" sz="1600" i="1" dirty="0" err="1">
                <a:solidFill>
                  <a:schemeClr val="dk2"/>
                </a:solidFill>
              </a:rPr>
              <a:t>IsAccurate</a:t>
            </a:r>
            <a:r>
              <a:rPr lang="en-US" sz="1600" i="1" dirty="0">
                <a:solidFill>
                  <a:schemeClr val="dk2"/>
                </a:solidFill>
              </a:rPr>
              <a:t> </a:t>
            </a:r>
            <a:r>
              <a:rPr lang="en-US" sz="1600" dirty="0">
                <a:solidFill>
                  <a:schemeClr val="dk2"/>
                </a:solidFill>
              </a:rPr>
              <a:t>is false, as they do not meet the quality criteria for valid lap data (</a:t>
            </a:r>
            <a:r>
              <a:rPr lang="en-US" sz="1600" dirty="0" err="1">
                <a:solidFill>
                  <a:schemeClr val="dk2"/>
                </a:solidFill>
              </a:rPr>
              <a:t>inlap</a:t>
            </a:r>
            <a:r>
              <a:rPr lang="en-US" sz="1600" dirty="0">
                <a:solidFill>
                  <a:schemeClr val="dk2"/>
                </a:solidFill>
              </a:rPr>
              <a:t> or </a:t>
            </a:r>
            <a:r>
              <a:rPr lang="en-US" sz="1600" dirty="0" err="1">
                <a:solidFill>
                  <a:schemeClr val="dk2"/>
                </a:solidFill>
              </a:rPr>
              <a:t>outlap</a:t>
            </a:r>
            <a:r>
              <a:rPr lang="en-US" sz="1600" dirty="0">
                <a:solidFill>
                  <a:schemeClr val="dk2"/>
                </a:solidFill>
              </a:rPr>
              <a:t>, flags, </a:t>
            </a:r>
            <a:r>
              <a:rPr lang="en-US" sz="1600" dirty="0" err="1">
                <a:solidFill>
                  <a:schemeClr val="dk2"/>
                </a:solidFill>
              </a:rPr>
              <a:t>safetycar</a:t>
            </a:r>
            <a:r>
              <a:rPr lang="en-US" sz="1600" dirty="0">
                <a:solidFill>
                  <a:schemeClr val="dk2"/>
                </a:solidFill>
              </a:rPr>
              <a:t>, etc.).</a:t>
            </a:r>
          </a:p>
          <a:p>
            <a:pPr marL="412750" lvl="0" indent="-285750" algn="just" rtl="0">
              <a:spcBef>
                <a:spcPts val="0"/>
              </a:spcBef>
              <a:spcAft>
                <a:spcPts val="0"/>
              </a:spcAft>
              <a:buSzPts val="1600"/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dk2"/>
              </a:solidFill>
            </a:endParaRPr>
          </a:p>
          <a:p>
            <a:pPr marL="412750" lvl="0" indent="-285750" algn="just" rtl="0">
              <a:spcBef>
                <a:spcPts val="0"/>
              </a:spcBef>
              <a:spcAft>
                <a:spcPts val="0"/>
              </a:spcAft>
              <a:buSzPts val="16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dk2"/>
                </a:solidFill>
              </a:rPr>
              <a:t>Removed rows in which all of the following fields were null: </a:t>
            </a:r>
            <a:r>
              <a:rPr lang="en-US" sz="1600" i="1" dirty="0">
                <a:solidFill>
                  <a:schemeClr val="dk2"/>
                </a:solidFill>
              </a:rPr>
              <a:t>Stint</a:t>
            </a:r>
            <a:r>
              <a:rPr lang="en-US" sz="1600" dirty="0">
                <a:solidFill>
                  <a:schemeClr val="dk2"/>
                </a:solidFill>
              </a:rPr>
              <a:t>, </a:t>
            </a:r>
            <a:r>
              <a:rPr lang="en-US" sz="1600" i="1" dirty="0">
                <a:solidFill>
                  <a:schemeClr val="dk2"/>
                </a:solidFill>
              </a:rPr>
              <a:t>Compound,</a:t>
            </a:r>
            <a:r>
              <a:rPr lang="en-US" sz="1600" dirty="0">
                <a:solidFill>
                  <a:schemeClr val="dk2"/>
                </a:solidFill>
              </a:rPr>
              <a:t> and </a:t>
            </a:r>
            <a:r>
              <a:rPr lang="en-US" sz="1600" i="1" dirty="0" err="1">
                <a:solidFill>
                  <a:schemeClr val="dk2"/>
                </a:solidFill>
              </a:rPr>
              <a:t>TyreLife</a:t>
            </a:r>
            <a:r>
              <a:rPr lang="en-US" sz="1600" dirty="0">
                <a:solidFill>
                  <a:schemeClr val="dk2"/>
                </a:solidFill>
              </a:rPr>
              <a:t>.</a:t>
            </a:r>
          </a:p>
          <a:p>
            <a:pPr marL="412750" lvl="0" indent="-285750" algn="just" rtl="0">
              <a:spcBef>
                <a:spcPts val="0"/>
              </a:spcBef>
              <a:spcAft>
                <a:spcPts val="0"/>
              </a:spcAft>
              <a:buSzPts val="1600"/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dk2"/>
              </a:solidFill>
            </a:endParaRPr>
          </a:p>
          <a:p>
            <a:pPr marL="412750" lvl="0" indent="-285750" algn="just" rtl="0">
              <a:spcBef>
                <a:spcPts val="0"/>
              </a:spcBef>
              <a:spcAft>
                <a:spcPts val="0"/>
              </a:spcAft>
              <a:buSzPts val="16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dk2"/>
                </a:solidFill>
              </a:rPr>
              <a:t>Excluded drivers with minimal or unofficial participation.</a:t>
            </a:r>
          </a:p>
          <a:p>
            <a:pPr marL="412750" lvl="0" indent="-285750" algn="just" rtl="0">
              <a:spcBef>
                <a:spcPts val="0"/>
              </a:spcBef>
              <a:spcAft>
                <a:spcPts val="0"/>
              </a:spcAft>
              <a:buSzPts val="1600"/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dk2"/>
              </a:solidFill>
            </a:endParaRPr>
          </a:p>
          <a:p>
            <a:pPr marL="412750" lvl="0" indent="-285750" algn="just" rtl="0">
              <a:spcBef>
                <a:spcPts val="0"/>
              </a:spcBef>
              <a:spcAft>
                <a:spcPts val="0"/>
              </a:spcAft>
              <a:buSzPts val="16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dk2"/>
                </a:solidFill>
              </a:rPr>
              <a:t>Removed laps recorded under yellow flag conditions (i.e., where </a:t>
            </a:r>
            <a:r>
              <a:rPr lang="en-US" sz="1600" i="1" dirty="0" err="1">
                <a:solidFill>
                  <a:schemeClr val="dk2"/>
                </a:solidFill>
              </a:rPr>
              <a:t>TrackStatus</a:t>
            </a:r>
            <a:r>
              <a:rPr lang="en-US" sz="1600" i="1" dirty="0">
                <a:solidFill>
                  <a:schemeClr val="dk2"/>
                </a:solidFill>
              </a:rPr>
              <a:t> </a:t>
            </a:r>
            <a:r>
              <a:rPr lang="en-US" sz="1600" dirty="0">
                <a:solidFill>
                  <a:schemeClr val="dk2"/>
                </a:solidFill>
              </a:rPr>
              <a:t>≠ 1).</a:t>
            </a:r>
          </a:p>
          <a:p>
            <a:pPr marL="412750" lvl="0" indent="-285750" algn="just">
              <a:buSzPts val="1600"/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dk2"/>
              </a:solidFill>
            </a:endParaRPr>
          </a:p>
          <a:p>
            <a:pPr marL="412750" lvl="0" indent="-285750" algn="just">
              <a:buSzPts val="16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dk2"/>
                </a:solidFill>
              </a:rPr>
              <a:t>Excluded free practice sessions (FP1, FP2, FP3).</a:t>
            </a:r>
          </a:p>
          <a:p>
            <a:pPr marL="412750" lvl="0" indent="-285750" algn="just" rtl="0">
              <a:spcBef>
                <a:spcPts val="0"/>
              </a:spcBef>
              <a:spcAft>
                <a:spcPts val="0"/>
              </a:spcAft>
              <a:buSzPts val="1600"/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74400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>
          <a:extLst>
            <a:ext uri="{FF2B5EF4-FFF2-40B4-BE49-F238E27FC236}">
              <a16:creationId xmlns:a16="http://schemas.microsoft.com/office/drawing/2014/main" id="{2FFD65E8-7BA1-92FE-0BBA-DD67114855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>
            <a:extLst>
              <a:ext uri="{FF2B5EF4-FFF2-40B4-BE49-F238E27FC236}">
                <a16:creationId xmlns:a16="http://schemas.microsoft.com/office/drawing/2014/main" id="{03905D19-4EDF-18FA-1A0A-88B813AA222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0156" y="402679"/>
            <a:ext cx="7863900" cy="4002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lvl="0"/>
            <a:r>
              <a:rPr lang="it-IT" dirty="0"/>
              <a:t>Editing </a:t>
            </a:r>
            <a:r>
              <a:rPr lang="it-IT" dirty="0" err="1"/>
              <a:t>rows</a:t>
            </a:r>
            <a:r>
              <a:rPr lang="it-IT" dirty="0"/>
              <a:t> (2/2)</a:t>
            </a:r>
            <a:endParaRPr dirty="0"/>
          </a:p>
        </p:txBody>
      </p:sp>
      <p:sp>
        <p:nvSpPr>
          <p:cNvPr id="71" name="Google Shape;71;p15">
            <a:extLst>
              <a:ext uri="{FF2B5EF4-FFF2-40B4-BE49-F238E27FC236}">
                <a16:creationId xmlns:a16="http://schemas.microsoft.com/office/drawing/2014/main" id="{7563C5A0-F32F-A87A-D00D-1A9E4306E74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70545" y="802879"/>
            <a:ext cx="8002909" cy="254839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spcFirstLastPara="1" wrap="square" lIns="0" tIns="0" rIns="0" bIns="0" anchor="t" anchorCtr="0">
            <a:spAutoFit/>
          </a:bodyPr>
          <a:lstStyle/>
          <a:p>
            <a:pPr marL="412750" lvl="0" indent="-285750" algn="just">
              <a:buSzPts val="1600"/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dk2"/>
              </a:solidFill>
            </a:endParaRPr>
          </a:p>
          <a:p>
            <a:pPr marL="412750" lvl="0" indent="-285750" algn="just">
              <a:buSzPts val="16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dk2"/>
                </a:solidFill>
              </a:rPr>
              <a:t>Removed warm-up laps in qualifying sessions, retaining only laps within 5 seconds of the driver's best time in the same session.</a:t>
            </a:r>
          </a:p>
          <a:p>
            <a:pPr marL="412750" lvl="0" indent="-285750" algn="just">
              <a:buSzPts val="1600"/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dk2"/>
              </a:solidFill>
            </a:endParaRPr>
          </a:p>
          <a:p>
            <a:pPr marL="412750" lvl="0" indent="-285750" algn="just">
              <a:buSzPts val="16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dk2"/>
                </a:solidFill>
              </a:rPr>
              <a:t>Standardized team names (Alfa Romeo → Kick Sauber, AlphaTauri → RB).</a:t>
            </a:r>
          </a:p>
          <a:p>
            <a:pPr marL="412750" lvl="0" indent="-285750" algn="just">
              <a:buSzPts val="1600"/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dk2"/>
              </a:solidFill>
            </a:endParaRPr>
          </a:p>
          <a:p>
            <a:pPr marL="412750" lvl="0" indent="-285750" algn="just">
              <a:buSzPts val="16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dk2"/>
                </a:solidFill>
              </a:rPr>
              <a:t>Removed unofficial </a:t>
            </a:r>
            <a:r>
              <a:rPr lang="en-US" sz="1600" dirty="0" err="1">
                <a:solidFill>
                  <a:schemeClr val="dk2"/>
                </a:solidFill>
              </a:rPr>
              <a:t>tyre</a:t>
            </a:r>
            <a:r>
              <a:rPr lang="en-US" sz="1600" dirty="0">
                <a:solidFill>
                  <a:schemeClr val="dk2"/>
                </a:solidFill>
              </a:rPr>
              <a:t> compounds like test compound.</a:t>
            </a:r>
          </a:p>
          <a:p>
            <a:pPr marL="412750" lvl="0" indent="-285750" algn="just">
              <a:buSzPts val="1600"/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dk2"/>
              </a:solidFill>
            </a:endParaRPr>
          </a:p>
          <a:p>
            <a:pPr marL="412750" lvl="0" indent="-285750" algn="just">
              <a:buSzPts val="16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dk2"/>
                </a:solidFill>
              </a:rPr>
              <a:t>Converted </a:t>
            </a:r>
            <a:r>
              <a:rPr lang="en-US" sz="1600" i="1" dirty="0" err="1">
                <a:solidFill>
                  <a:schemeClr val="dk2"/>
                </a:solidFill>
              </a:rPr>
              <a:t>LapTime</a:t>
            </a:r>
            <a:r>
              <a:rPr lang="en-US" sz="1600" i="1" dirty="0">
                <a:solidFill>
                  <a:schemeClr val="dk2"/>
                </a:solidFill>
              </a:rPr>
              <a:t> </a:t>
            </a:r>
            <a:r>
              <a:rPr lang="en-US" sz="1600" dirty="0">
                <a:solidFill>
                  <a:schemeClr val="dk2"/>
                </a:solidFill>
              </a:rPr>
              <a:t>to seconds.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7775712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>
          <a:extLst>
            <a:ext uri="{FF2B5EF4-FFF2-40B4-BE49-F238E27FC236}">
              <a16:creationId xmlns:a16="http://schemas.microsoft.com/office/drawing/2014/main" id="{976C8D51-9FE2-FE16-B8C5-BB782DBC02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>
            <a:extLst>
              <a:ext uri="{FF2B5EF4-FFF2-40B4-BE49-F238E27FC236}">
                <a16:creationId xmlns:a16="http://schemas.microsoft.com/office/drawing/2014/main" id="{118C766F-917F-A45F-D9DD-DD73138DA87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0156" y="402679"/>
            <a:ext cx="7863900" cy="4002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lvl="0"/>
            <a:r>
              <a:rPr lang="it-IT" dirty="0"/>
              <a:t>Editing </a:t>
            </a:r>
            <a:r>
              <a:rPr lang="it-IT" dirty="0" err="1"/>
              <a:t>columns</a:t>
            </a:r>
            <a:endParaRPr dirty="0"/>
          </a:p>
        </p:txBody>
      </p:sp>
      <p:sp>
        <p:nvSpPr>
          <p:cNvPr id="71" name="Google Shape;71;p15">
            <a:extLst>
              <a:ext uri="{FF2B5EF4-FFF2-40B4-BE49-F238E27FC236}">
                <a16:creationId xmlns:a16="http://schemas.microsoft.com/office/drawing/2014/main" id="{499D3DB1-5A00-11AB-9722-3CFB726C60E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70544" y="802879"/>
            <a:ext cx="8002909" cy="311469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spcFirstLastPara="1" wrap="square" lIns="0" tIns="0" rIns="0" bIns="0" anchor="t" anchorCtr="0">
            <a:spAutoFit/>
          </a:bodyPr>
          <a:lstStyle/>
          <a:p>
            <a:pPr marL="127000" lvl="0" indent="0" algn="just" rtl="0">
              <a:spcBef>
                <a:spcPts val="0"/>
              </a:spcBef>
              <a:spcAft>
                <a:spcPts val="0"/>
              </a:spcAft>
              <a:buSzPts val="1600"/>
            </a:pPr>
            <a:endParaRPr lang="en-US" sz="1600" dirty="0">
              <a:solidFill>
                <a:schemeClr val="dk2"/>
              </a:solidFill>
            </a:endParaRPr>
          </a:p>
          <a:p>
            <a:pPr marL="412750" lvl="0" indent="-285750" algn="just" rtl="0">
              <a:spcBef>
                <a:spcPts val="0"/>
              </a:spcBef>
              <a:spcAft>
                <a:spcPts val="0"/>
              </a:spcAft>
              <a:buSzPts val="16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dk2"/>
                </a:solidFill>
              </a:rPr>
              <a:t>Dropped unnecessary columns at the beginning: </a:t>
            </a:r>
            <a:r>
              <a:rPr lang="en-US" sz="1600" i="1" dirty="0" err="1">
                <a:solidFill>
                  <a:schemeClr val="dk2"/>
                </a:solidFill>
              </a:rPr>
              <a:t>DriverNumber</a:t>
            </a:r>
            <a:r>
              <a:rPr lang="en-US" sz="1600" i="1" dirty="0">
                <a:solidFill>
                  <a:schemeClr val="dk2"/>
                </a:solidFill>
              </a:rPr>
              <a:t>, Sector1Time, Sector2Time, Sector3Time, Sector1SessionTime, Sector2SessionTime, Sector3SessionTime, SpeedI1, SpeedI2, </a:t>
            </a:r>
            <a:r>
              <a:rPr lang="en-US" sz="1600" i="1" dirty="0" err="1">
                <a:solidFill>
                  <a:schemeClr val="dk2"/>
                </a:solidFill>
              </a:rPr>
              <a:t>SpeedFL</a:t>
            </a:r>
            <a:r>
              <a:rPr lang="en-US" sz="1600" i="1" dirty="0">
                <a:solidFill>
                  <a:schemeClr val="dk2"/>
                </a:solidFill>
              </a:rPr>
              <a:t>, </a:t>
            </a:r>
            <a:r>
              <a:rPr lang="en-US" sz="1600" i="1" dirty="0" err="1">
                <a:solidFill>
                  <a:schemeClr val="dk2"/>
                </a:solidFill>
              </a:rPr>
              <a:t>SpeedST</a:t>
            </a:r>
            <a:r>
              <a:rPr lang="en-US" sz="1600" i="1" dirty="0">
                <a:solidFill>
                  <a:schemeClr val="dk2"/>
                </a:solidFill>
              </a:rPr>
              <a:t>, </a:t>
            </a:r>
            <a:r>
              <a:rPr lang="en-US" sz="1600" i="1" dirty="0" err="1">
                <a:solidFill>
                  <a:schemeClr val="dk2"/>
                </a:solidFill>
              </a:rPr>
              <a:t>IsPersonalBest</a:t>
            </a:r>
            <a:r>
              <a:rPr lang="en-US" sz="1600" i="1" dirty="0">
                <a:solidFill>
                  <a:schemeClr val="dk2"/>
                </a:solidFill>
              </a:rPr>
              <a:t>, </a:t>
            </a:r>
            <a:r>
              <a:rPr lang="en-US" sz="1600" i="1" dirty="0" err="1">
                <a:solidFill>
                  <a:schemeClr val="dk2"/>
                </a:solidFill>
              </a:rPr>
              <a:t>LapStartTime</a:t>
            </a:r>
            <a:r>
              <a:rPr lang="en-US" sz="1600" i="1" dirty="0">
                <a:solidFill>
                  <a:schemeClr val="dk2"/>
                </a:solidFill>
              </a:rPr>
              <a:t>, </a:t>
            </a:r>
            <a:r>
              <a:rPr lang="en-US" sz="1600" i="1" dirty="0" err="1">
                <a:solidFill>
                  <a:schemeClr val="dk2"/>
                </a:solidFill>
              </a:rPr>
              <a:t>LapStartDate</a:t>
            </a:r>
            <a:r>
              <a:rPr lang="en-US" sz="1600" i="1" dirty="0">
                <a:solidFill>
                  <a:schemeClr val="dk2"/>
                </a:solidFill>
              </a:rPr>
              <a:t>, Position, </a:t>
            </a:r>
            <a:r>
              <a:rPr lang="en-US" sz="1600" i="1" dirty="0" err="1">
                <a:solidFill>
                  <a:schemeClr val="dk2"/>
                </a:solidFill>
              </a:rPr>
              <a:t>DeletedReason</a:t>
            </a:r>
            <a:r>
              <a:rPr lang="en-US" sz="1600" i="1" dirty="0">
                <a:solidFill>
                  <a:schemeClr val="dk2"/>
                </a:solidFill>
              </a:rPr>
              <a:t>, FastF1Generated, Country</a:t>
            </a:r>
            <a:r>
              <a:rPr lang="en-US" sz="1600" dirty="0">
                <a:solidFill>
                  <a:schemeClr val="dk2"/>
                </a:solidFill>
              </a:rPr>
              <a:t>.</a:t>
            </a:r>
          </a:p>
          <a:p>
            <a:pPr marL="412750" lvl="0" indent="-285750" algn="just" rtl="0">
              <a:spcBef>
                <a:spcPts val="0"/>
              </a:spcBef>
              <a:spcAft>
                <a:spcPts val="0"/>
              </a:spcAft>
              <a:buSzPts val="1600"/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dk2"/>
              </a:solidFill>
            </a:endParaRPr>
          </a:p>
          <a:p>
            <a:pPr marL="412750" lvl="0" indent="-285750" algn="just" rtl="0">
              <a:spcBef>
                <a:spcPts val="0"/>
              </a:spcBef>
              <a:spcAft>
                <a:spcPts val="0"/>
              </a:spcAft>
              <a:buSzPts val="16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dk2"/>
                </a:solidFill>
              </a:rPr>
              <a:t>Added a new column </a:t>
            </a:r>
            <a:r>
              <a:rPr lang="en-US" sz="1600" i="1" dirty="0" err="1">
                <a:solidFill>
                  <a:schemeClr val="dk2"/>
                </a:solidFill>
              </a:rPr>
              <a:t>FuelLevel</a:t>
            </a:r>
            <a:r>
              <a:rPr lang="en-US" sz="1600" dirty="0">
                <a:solidFill>
                  <a:schemeClr val="dk2"/>
                </a:solidFill>
              </a:rPr>
              <a:t> based on estimated fuel consumption per lap.</a:t>
            </a:r>
          </a:p>
          <a:p>
            <a:pPr marL="412750" lvl="0" indent="-285750" algn="just" rtl="0">
              <a:spcBef>
                <a:spcPts val="0"/>
              </a:spcBef>
              <a:spcAft>
                <a:spcPts val="0"/>
              </a:spcAft>
              <a:buSzPts val="1600"/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dk2"/>
              </a:solidFill>
            </a:endParaRPr>
          </a:p>
          <a:p>
            <a:pPr marL="412750" lvl="0" indent="-285750" algn="just">
              <a:buSzPts val="16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dk2"/>
                </a:solidFill>
              </a:rPr>
              <a:t>Dropped additional columns after filtering and row operations: </a:t>
            </a:r>
            <a:r>
              <a:rPr lang="en-US" sz="1600" i="1" dirty="0" err="1">
                <a:solidFill>
                  <a:schemeClr val="dk2"/>
                </a:solidFill>
              </a:rPr>
              <a:t>IsAccurate</a:t>
            </a:r>
            <a:r>
              <a:rPr lang="en-US" sz="1600" i="1" dirty="0">
                <a:solidFill>
                  <a:schemeClr val="dk2"/>
                </a:solidFill>
              </a:rPr>
              <a:t>, </a:t>
            </a:r>
            <a:r>
              <a:rPr lang="en-US" sz="1600" i="1" dirty="0" err="1">
                <a:solidFill>
                  <a:schemeClr val="dk2"/>
                </a:solidFill>
              </a:rPr>
              <a:t>PitOutTime</a:t>
            </a:r>
            <a:r>
              <a:rPr lang="en-US" sz="1600" i="1" dirty="0">
                <a:solidFill>
                  <a:schemeClr val="dk2"/>
                </a:solidFill>
              </a:rPr>
              <a:t>, </a:t>
            </a:r>
            <a:r>
              <a:rPr lang="en-US" sz="1600" i="1" dirty="0" err="1">
                <a:solidFill>
                  <a:schemeClr val="dk2"/>
                </a:solidFill>
              </a:rPr>
              <a:t>PitInTime</a:t>
            </a:r>
            <a:r>
              <a:rPr lang="en-US" sz="1600" i="1" dirty="0">
                <a:solidFill>
                  <a:schemeClr val="dk2"/>
                </a:solidFill>
              </a:rPr>
              <a:t>, </a:t>
            </a:r>
            <a:r>
              <a:rPr lang="en-US" sz="1600" i="1" dirty="0" err="1">
                <a:solidFill>
                  <a:schemeClr val="dk2"/>
                </a:solidFill>
              </a:rPr>
              <a:t>TrackStatus</a:t>
            </a:r>
            <a:r>
              <a:rPr lang="en-US" sz="1600" i="1" dirty="0">
                <a:solidFill>
                  <a:schemeClr val="dk2"/>
                </a:solidFill>
              </a:rPr>
              <a:t>, Deleted, </a:t>
            </a:r>
            <a:r>
              <a:rPr lang="en-US" sz="1600" i="1" dirty="0" err="1">
                <a:solidFill>
                  <a:schemeClr val="dk2"/>
                </a:solidFill>
              </a:rPr>
              <a:t>EventDate</a:t>
            </a:r>
            <a:r>
              <a:rPr lang="en-US" sz="1600" i="1" dirty="0">
                <a:solidFill>
                  <a:schemeClr val="dk2"/>
                </a:solidFill>
              </a:rPr>
              <a:t>, Time, Stint, </a:t>
            </a:r>
            <a:r>
              <a:rPr lang="en-US" sz="1600" i="1" dirty="0" err="1">
                <a:solidFill>
                  <a:schemeClr val="dk2"/>
                </a:solidFill>
              </a:rPr>
              <a:t>RoundNumber</a:t>
            </a:r>
            <a:r>
              <a:rPr lang="en-US" sz="1600" i="1" dirty="0">
                <a:solidFill>
                  <a:schemeClr val="dk2"/>
                </a:solidFill>
              </a:rPr>
              <a:t>, </a:t>
            </a:r>
            <a:r>
              <a:rPr lang="en-US" sz="1600" i="1" dirty="0" err="1">
                <a:solidFill>
                  <a:schemeClr val="dk2"/>
                </a:solidFill>
              </a:rPr>
              <a:t>TimeWeather</a:t>
            </a:r>
            <a:r>
              <a:rPr lang="en-US" sz="1600" i="1" dirty="0">
                <a:solidFill>
                  <a:schemeClr val="dk2"/>
                </a:solidFill>
              </a:rPr>
              <a:t>, </a:t>
            </a:r>
            <a:r>
              <a:rPr lang="en-US" sz="1600" i="1" dirty="0" err="1">
                <a:solidFill>
                  <a:schemeClr val="dk2"/>
                </a:solidFill>
              </a:rPr>
              <a:t>original_index</a:t>
            </a:r>
            <a:r>
              <a:rPr lang="en-US" sz="1600" i="1" dirty="0">
                <a:solidFill>
                  <a:schemeClr val="dk2"/>
                </a:solidFill>
              </a:rPr>
              <a:t>.</a:t>
            </a:r>
            <a:endParaRPr lang="en-US" sz="1600" i="1" dirty="0"/>
          </a:p>
        </p:txBody>
      </p:sp>
    </p:spTree>
    <p:extLst>
      <p:ext uri="{BB962C8B-B14F-4D97-AF65-F5344CB8AC3E}">
        <p14:creationId xmlns:p14="http://schemas.microsoft.com/office/powerpoint/2010/main" val="11047861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>
          <a:extLst>
            <a:ext uri="{FF2B5EF4-FFF2-40B4-BE49-F238E27FC236}">
              <a16:creationId xmlns:a16="http://schemas.microsoft.com/office/drawing/2014/main" id="{1B7E1F30-CCF9-F605-DF1B-28A273AB39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>
            <a:extLst>
              <a:ext uri="{FF2B5EF4-FFF2-40B4-BE49-F238E27FC236}">
                <a16:creationId xmlns:a16="http://schemas.microsoft.com/office/drawing/2014/main" id="{A9CE7A38-B057-5ACD-52EB-1A42DEE22F4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0156" y="402679"/>
            <a:ext cx="7863900" cy="4002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lvl="0"/>
            <a:r>
              <a:rPr lang="it-IT" dirty="0" err="1"/>
              <a:t>Final</a:t>
            </a:r>
            <a:r>
              <a:rPr lang="it-IT" dirty="0"/>
              <a:t> dataset</a:t>
            </a:r>
            <a:endParaRPr dirty="0"/>
          </a:p>
        </p:txBody>
      </p:sp>
      <p:sp>
        <p:nvSpPr>
          <p:cNvPr id="71" name="Google Shape;71;p15">
            <a:extLst>
              <a:ext uri="{FF2B5EF4-FFF2-40B4-BE49-F238E27FC236}">
                <a16:creationId xmlns:a16="http://schemas.microsoft.com/office/drawing/2014/main" id="{D6506AE1-D64A-5655-EA8E-19AB0270B68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70544" y="802879"/>
            <a:ext cx="8002909" cy="192975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spcFirstLastPara="1" wrap="square" lIns="0" tIns="0" rIns="0" bIns="0" anchor="t" anchorCtr="0">
            <a:spAutoFit/>
          </a:bodyPr>
          <a:lstStyle/>
          <a:p>
            <a:pPr marL="127000" lvl="0" indent="0" algn="just" rtl="0">
              <a:spcBef>
                <a:spcPts val="0"/>
              </a:spcBef>
              <a:spcAft>
                <a:spcPts val="0"/>
              </a:spcAft>
              <a:buSzPts val="1600"/>
            </a:pPr>
            <a:endParaRPr lang="en-US" sz="1600" dirty="0">
              <a:solidFill>
                <a:schemeClr val="dk2"/>
              </a:solidFill>
            </a:endParaRPr>
          </a:p>
          <a:p>
            <a:pPr marL="412750" lvl="0" indent="-285750" algn="just" rtl="0">
              <a:spcBef>
                <a:spcPts val="0"/>
              </a:spcBef>
              <a:spcAft>
                <a:spcPts val="0"/>
              </a:spcAft>
              <a:buSzPts val="16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dk2"/>
                </a:solidFill>
              </a:rPr>
              <a:t>The new data have been exported to the file </a:t>
            </a:r>
            <a:r>
              <a:rPr lang="en-US" sz="1600" i="1" dirty="0">
                <a:solidFill>
                  <a:schemeClr val="dk2"/>
                </a:solidFill>
                <a:hlinkClick r:id="rId3"/>
              </a:rPr>
              <a:t>dataset_final.csv</a:t>
            </a:r>
            <a:r>
              <a:rPr lang="en-US" sz="1600" dirty="0">
                <a:solidFill>
                  <a:schemeClr val="dk2"/>
                </a:solidFill>
              </a:rPr>
              <a:t>.</a:t>
            </a:r>
          </a:p>
          <a:p>
            <a:pPr marL="412750" lvl="0" indent="-285750" algn="just" rtl="0">
              <a:spcBef>
                <a:spcPts val="0"/>
              </a:spcBef>
              <a:spcAft>
                <a:spcPts val="0"/>
              </a:spcAft>
              <a:buSzPts val="1600"/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dk2"/>
              </a:solidFill>
            </a:endParaRPr>
          </a:p>
          <a:p>
            <a:pPr marL="412750" lvl="0" indent="-285750" algn="just" rtl="0">
              <a:spcBef>
                <a:spcPts val="0"/>
              </a:spcBef>
              <a:spcAft>
                <a:spcPts val="0"/>
              </a:spcAft>
              <a:buSzPts val="16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dk2"/>
                </a:solidFill>
              </a:rPr>
              <a:t>Changes include:</a:t>
            </a:r>
          </a:p>
          <a:p>
            <a:pPr marL="869950" lvl="1" indent="-285750" algn="just">
              <a:buSzPts val="1600"/>
              <a:buFontTx/>
              <a:buChar char="-"/>
            </a:pPr>
            <a:r>
              <a:rPr lang="en-US" sz="1600" dirty="0"/>
              <a:t>c</a:t>
            </a:r>
            <a:r>
              <a:rPr lang="en-US" sz="1600" dirty="0">
                <a:solidFill>
                  <a:schemeClr val="dk2"/>
                </a:solidFill>
              </a:rPr>
              <a:t>olumns: 46 → </a:t>
            </a:r>
            <a:r>
              <a:rPr lang="en-US" sz="1600" b="1" dirty="0">
                <a:solidFill>
                  <a:schemeClr val="tx1"/>
                </a:solidFill>
              </a:rPr>
              <a:t>18</a:t>
            </a:r>
            <a:r>
              <a:rPr lang="en-US" sz="1600" dirty="0">
                <a:solidFill>
                  <a:schemeClr val="dk2"/>
                </a:solidFill>
              </a:rPr>
              <a:t>;</a:t>
            </a:r>
          </a:p>
          <a:p>
            <a:pPr marL="869950" lvl="1" indent="-285750" algn="just">
              <a:spcBef>
                <a:spcPts val="600"/>
              </a:spcBef>
              <a:buSzPts val="1600"/>
              <a:buFontTx/>
              <a:buChar char="-"/>
            </a:pPr>
            <a:r>
              <a:rPr lang="en-US" sz="1600" dirty="0">
                <a:solidFill>
                  <a:schemeClr val="dk2"/>
                </a:solidFill>
              </a:rPr>
              <a:t>rows: 121534 → </a:t>
            </a:r>
            <a:r>
              <a:rPr lang="en-US" sz="1600" b="1" dirty="0">
                <a:solidFill>
                  <a:schemeClr val="dk2"/>
                </a:solidFill>
              </a:rPr>
              <a:t>52160</a:t>
            </a:r>
            <a:r>
              <a:rPr lang="en-US" sz="1600" dirty="0">
                <a:solidFill>
                  <a:schemeClr val="dk2"/>
                </a:solidFill>
              </a:rPr>
              <a:t>.</a:t>
            </a:r>
            <a:endParaRPr lang="en-US" sz="1600" i="1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F39641B6-EB3C-5689-B0C9-2A116FF801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419" y="2907789"/>
            <a:ext cx="8903158" cy="2101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5688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>
          <a:extLst>
            <a:ext uri="{FF2B5EF4-FFF2-40B4-BE49-F238E27FC236}">
              <a16:creationId xmlns:a16="http://schemas.microsoft.com/office/drawing/2014/main" id="{DE94DA3A-BD02-6FF1-89C8-51114B7C42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>
            <a:extLst>
              <a:ext uri="{FF2B5EF4-FFF2-40B4-BE49-F238E27FC236}">
                <a16:creationId xmlns:a16="http://schemas.microsoft.com/office/drawing/2014/main" id="{28EF858C-B773-D066-0BA6-B89A69D657B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0156" y="402679"/>
            <a:ext cx="7863900" cy="4002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lvl="0"/>
            <a:r>
              <a:rPr lang="it-IT" dirty="0" err="1"/>
              <a:t>Contents</a:t>
            </a:r>
            <a:endParaRPr dirty="0"/>
          </a:p>
        </p:txBody>
      </p:sp>
      <p:sp>
        <p:nvSpPr>
          <p:cNvPr id="71" name="Google Shape;71;p15">
            <a:extLst>
              <a:ext uri="{FF2B5EF4-FFF2-40B4-BE49-F238E27FC236}">
                <a16:creationId xmlns:a16="http://schemas.microsoft.com/office/drawing/2014/main" id="{7B127E18-0930-4C46-9CB9-AC09CC6A309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70545" y="1044132"/>
            <a:ext cx="8002909" cy="368100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spcFirstLastPara="1" wrap="square" lIns="0" tIns="0" rIns="0" bIns="0" anchor="t" anchorCtr="0">
            <a:spAutoFit/>
          </a:bodyPr>
          <a:lstStyle/>
          <a:p>
            <a:pPr marL="412750" lvl="0" indent="-285750" algn="just" rtl="0">
              <a:spcBef>
                <a:spcPts val="0"/>
              </a:spcBef>
              <a:spcAft>
                <a:spcPts val="0"/>
              </a:spcAft>
              <a:buSzPts val="1600"/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tx1"/>
                </a:solidFill>
              </a:rPr>
              <a:t>What is Formula 1?</a:t>
            </a:r>
          </a:p>
          <a:p>
            <a:pPr marL="412750" lvl="0" indent="-285750" algn="just" rtl="0">
              <a:spcBef>
                <a:spcPts val="0"/>
              </a:spcBef>
              <a:spcAft>
                <a:spcPts val="0"/>
              </a:spcAft>
              <a:buSzPts val="1600"/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tx1"/>
                </a:solidFill>
              </a:rPr>
              <a:t>Project Goals</a:t>
            </a:r>
          </a:p>
          <a:p>
            <a:pPr marL="412750" lvl="0" indent="-285750" algn="just" rtl="0">
              <a:spcBef>
                <a:spcPts val="0"/>
              </a:spcBef>
              <a:spcAft>
                <a:spcPts val="0"/>
              </a:spcAft>
              <a:buSzPts val="1600"/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tx1"/>
                </a:solidFill>
              </a:rPr>
              <a:t>Data Preparation</a:t>
            </a:r>
          </a:p>
          <a:p>
            <a:pPr marL="412750" lvl="0" indent="-285750" algn="just" rtl="0">
              <a:spcBef>
                <a:spcPts val="0"/>
              </a:spcBef>
              <a:spcAft>
                <a:spcPts val="0"/>
              </a:spcAft>
              <a:buSzPts val="1600"/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tx1"/>
                </a:solidFill>
              </a:rPr>
              <a:t>Model Creation</a:t>
            </a:r>
          </a:p>
          <a:p>
            <a:pPr marL="412750" lvl="0" indent="-285750" algn="just" rtl="0">
              <a:spcBef>
                <a:spcPts val="0"/>
              </a:spcBef>
              <a:spcAft>
                <a:spcPts val="0"/>
              </a:spcAft>
              <a:buSzPts val="1600"/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tx1"/>
                </a:solidFill>
              </a:rPr>
              <a:t>Optimization</a:t>
            </a:r>
          </a:p>
          <a:p>
            <a:pPr marL="412750" lvl="0" indent="-285750" algn="just" rtl="0">
              <a:spcBef>
                <a:spcPts val="0"/>
              </a:spcBef>
              <a:spcAft>
                <a:spcPts val="0"/>
              </a:spcAft>
              <a:buSzPts val="1600"/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tx1"/>
                </a:solidFill>
              </a:rPr>
              <a:t>Conclusion</a:t>
            </a:r>
          </a:p>
          <a:p>
            <a:pPr marL="127000" lvl="0" indent="0" algn="just" rtl="0">
              <a:spcBef>
                <a:spcPts val="0"/>
              </a:spcBef>
              <a:spcAft>
                <a:spcPts val="0"/>
              </a:spcAft>
              <a:buSzPts val="1600"/>
            </a:pPr>
            <a:endParaRPr lang="en-US" sz="1600" dirty="0">
              <a:solidFill>
                <a:schemeClr val="dk2"/>
              </a:solidFill>
            </a:endParaRPr>
          </a:p>
          <a:p>
            <a:pPr marL="127000" lvl="0" indent="0" algn="just" rtl="0">
              <a:spcBef>
                <a:spcPts val="0"/>
              </a:spcBef>
              <a:spcAft>
                <a:spcPts val="0"/>
              </a:spcAft>
              <a:buSzPts val="1600"/>
            </a:pPr>
            <a:r>
              <a:rPr lang="en-US" sz="1600" dirty="0">
                <a:solidFill>
                  <a:schemeClr val="dk2"/>
                </a:solidFill>
              </a:rPr>
              <a:t>This project was developed in a </a:t>
            </a:r>
            <a:r>
              <a:rPr lang="en-US" sz="1600" b="1" dirty="0" err="1">
                <a:solidFill>
                  <a:schemeClr val="tx1"/>
                </a:solidFill>
              </a:rPr>
              <a:t>Jupyter</a:t>
            </a:r>
            <a:r>
              <a:rPr lang="en-US" sz="1600" b="1" dirty="0">
                <a:solidFill>
                  <a:schemeClr val="tx1"/>
                </a:solidFill>
              </a:rPr>
              <a:t> Notebook</a:t>
            </a:r>
            <a:r>
              <a:rPr lang="en-US" sz="1600" dirty="0">
                <a:solidFill>
                  <a:schemeClr val="dk2"/>
                </a:solidFill>
              </a:rPr>
              <a:t> (</a:t>
            </a:r>
            <a:r>
              <a:rPr lang="en-US" sz="1600" i="1" dirty="0">
                <a:solidFill>
                  <a:schemeClr val="dk2"/>
                </a:solidFill>
              </a:rPr>
              <a:t>.</a:t>
            </a:r>
            <a:r>
              <a:rPr lang="en-US" sz="1600" i="1" dirty="0" err="1">
                <a:solidFill>
                  <a:schemeClr val="dk2"/>
                </a:solidFill>
              </a:rPr>
              <a:t>ipynb</a:t>
            </a:r>
            <a:r>
              <a:rPr lang="en-US" sz="1600" dirty="0">
                <a:solidFill>
                  <a:schemeClr val="dk2"/>
                </a:solidFill>
              </a:rPr>
              <a:t>) using </a:t>
            </a:r>
            <a:r>
              <a:rPr lang="en-US" sz="1600" b="1" dirty="0">
                <a:solidFill>
                  <a:schemeClr val="tx1"/>
                </a:solidFill>
              </a:rPr>
              <a:t>VS Code</a:t>
            </a:r>
            <a:r>
              <a:rPr lang="en-US" sz="1600" dirty="0">
                <a:solidFill>
                  <a:schemeClr val="dk2"/>
                </a:solidFill>
              </a:rPr>
              <a:t> and </a:t>
            </a:r>
            <a:r>
              <a:rPr lang="en-US" sz="1600" b="1" dirty="0">
                <a:solidFill>
                  <a:schemeClr val="tx1"/>
                </a:solidFill>
              </a:rPr>
              <a:t>Python</a:t>
            </a:r>
            <a:r>
              <a:rPr lang="en-US" sz="1600" dirty="0">
                <a:solidFill>
                  <a:schemeClr val="dk2"/>
                </a:solidFill>
              </a:rPr>
              <a:t> within an </a:t>
            </a:r>
            <a:r>
              <a:rPr lang="en-US" sz="1600" b="1" dirty="0">
                <a:solidFill>
                  <a:schemeClr val="tx1"/>
                </a:solidFill>
              </a:rPr>
              <a:t>Anaconda</a:t>
            </a:r>
            <a:r>
              <a:rPr lang="en-US" sz="1600" dirty="0">
                <a:solidFill>
                  <a:schemeClr val="dk2"/>
                </a:solidFill>
              </a:rPr>
              <a:t> virtual environment.</a:t>
            </a:r>
          </a:p>
          <a:p>
            <a:pPr marL="127000" lvl="0" indent="0" algn="just" rtl="0">
              <a:spcBef>
                <a:spcPts val="0"/>
              </a:spcBef>
              <a:spcAft>
                <a:spcPts val="0"/>
              </a:spcAft>
              <a:buSzPts val="1600"/>
            </a:pPr>
            <a:endParaRPr lang="en-US" sz="1600" dirty="0">
              <a:solidFill>
                <a:schemeClr val="dk2"/>
              </a:solidFill>
            </a:endParaRPr>
          </a:p>
          <a:p>
            <a:pPr marL="127000" lvl="0" indent="0" algn="just" rtl="0">
              <a:spcBef>
                <a:spcPts val="0"/>
              </a:spcBef>
              <a:spcAft>
                <a:spcPts val="0"/>
              </a:spcAft>
              <a:buSzPts val="1600"/>
            </a:pPr>
            <a:r>
              <a:rPr lang="en-US" sz="1600" dirty="0">
                <a:solidFill>
                  <a:schemeClr val="dk2"/>
                </a:solidFill>
              </a:rPr>
              <a:t>The full project is available on </a:t>
            </a:r>
            <a:r>
              <a:rPr lang="en-US" sz="1600" b="1" dirty="0">
                <a:solidFill>
                  <a:schemeClr val="tx1"/>
                </a:solidFill>
              </a:rPr>
              <a:t>GitHub</a:t>
            </a:r>
            <a:r>
              <a:rPr lang="en-US" sz="1600" dirty="0">
                <a:solidFill>
                  <a:schemeClr val="dk2"/>
                </a:solidFill>
              </a:rPr>
              <a:t>: </a:t>
            </a:r>
            <a:r>
              <a:rPr lang="en-US" sz="1600" dirty="0">
                <a:solidFill>
                  <a:schemeClr val="dk2"/>
                </a:solidFill>
                <a:hlinkClick r:id="rId3"/>
              </a:rPr>
              <a:t>link</a:t>
            </a:r>
            <a:r>
              <a:rPr lang="en-US" sz="1600" dirty="0">
                <a:solidFill>
                  <a:schemeClr val="dk2"/>
                </a:solidFill>
              </a:rPr>
              <a:t>.</a:t>
            </a:r>
          </a:p>
          <a:p>
            <a:pPr marL="412750" lvl="0" indent="-285750" algn="just" rtl="0">
              <a:spcBef>
                <a:spcPts val="0"/>
              </a:spcBef>
              <a:spcAft>
                <a:spcPts val="0"/>
              </a:spcAft>
              <a:buSzPts val="1600"/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dk2"/>
              </a:solidFill>
            </a:endParaRPr>
          </a:p>
          <a:p>
            <a:pPr marL="127000" lvl="0" indent="0" algn="just" rtl="0">
              <a:spcBef>
                <a:spcPts val="0"/>
              </a:spcBef>
              <a:spcAft>
                <a:spcPts val="0"/>
              </a:spcAft>
              <a:buSzPts val="1600"/>
            </a:pPr>
            <a:endParaRPr lang="it-IT" sz="1600" dirty="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46383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>
          <a:extLst>
            <a:ext uri="{FF2B5EF4-FFF2-40B4-BE49-F238E27FC236}">
              <a16:creationId xmlns:a16="http://schemas.microsoft.com/office/drawing/2014/main" id="{B53331E2-26C5-1BB3-BD51-E76B12F6A1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20">
            <a:extLst>
              <a:ext uri="{FF2B5EF4-FFF2-40B4-BE49-F238E27FC236}">
                <a16:creationId xmlns:a16="http://schemas.microsoft.com/office/drawing/2014/main" id="{1BB2AA51-60EE-9A57-096D-554AED7AE2E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38926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20">
            <a:extLst>
              <a:ext uri="{FF2B5EF4-FFF2-40B4-BE49-F238E27FC236}">
                <a16:creationId xmlns:a16="http://schemas.microsoft.com/office/drawing/2014/main" id="{82F9BDD4-B429-9B52-FC85-1FB843AC152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0150" y="2136255"/>
            <a:ext cx="4751100" cy="746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000" rIns="0" bIns="0" anchor="t" anchorCtr="0">
            <a:spAutoFit/>
          </a:bodyPr>
          <a:lstStyle/>
          <a:p>
            <a:pPr marL="1270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it-IT" dirty="0">
                <a:solidFill>
                  <a:schemeClr val="lt1"/>
                </a:solidFill>
              </a:rPr>
              <a:t>Model </a:t>
            </a:r>
            <a:r>
              <a:rPr lang="it-IT" dirty="0" err="1">
                <a:solidFill>
                  <a:schemeClr val="lt1"/>
                </a:solidFill>
              </a:rPr>
              <a:t>Creation</a:t>
            </a:r>
            <a:endParaRPr dirty="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66056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>
          <a:extLst>
            <a:ext uri="{FF2B5EF4-FFF2-40B4-BE49-F238E27FC236}">
              <a16:creationId xmlns:a16="http://schemas.microsoft.com/office/drawing/2014/main" id="{8DE1C9D4-5D68-4C5E-13C9-56E3B8386A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>
            <a:extLst>
              <a:ext uri="{FF2B5EF4-FFF2-40B4-BE49-F238E27FC236}">
                <a16:creationId xmlns:a16="http://schemas.microsoft.com/office/drawing/2014/main" id="{D5C48763-C8BB-5016-2A97-EC6627ED102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0156" y="402679"/>
            <a:ext cx="7863900" cy="4002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lvl="0"/>
            <a:r>
              <a:rPr lang="en-US" dirty="0"/>
              <a:t>Analysis of correlations between variables</a:t>
            </a:r>
            <a:endParaRPr dirty="0"/>
          </a:p>
        </p:txBody>
      </p:sp>
      <p:sp>
        <p:nvSpPr>
          <p:cNvPr id="71" name="Google Shape;71;p15">
            <a:extLst>
              <a:ext uri="{FF2B5EF4-FFF2-40B4-BE49-F238E27FC236}">
                <a16:creationId xmlns:a16="http://schemas.microsoft.com/office/drawing/2014/main" id="{38A5F155-AC1D-2FF7-898D-A88FD9E6280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70544" y="802879"/>
            <a:ext cx="8002909" cy="56630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spcFirstLastPara="1" wrap="square" lIns="0" tIns="0" rIns="0" bIns="0" anchor="t" anchorCtr="0">
            <a:spAutoFit/>
          </a:bodyPr>
          <a:lstStyle/>
          <a:p>
            <a:pPr marL="127000" lvl="0" indent="0" algn="just" rtl="0">
              <a:spcBef>
                <a:spcPts val="0"/>
              </a:spcBef>
              <a:spcAft>
                <a:spcPts val="0"/>
              </a:spcAft>
              <a:buSzPts val="1600"/>
            </a:pPr>
            <a:endParaRPr lang="en-US" sz="1600" dirty="0">
              <a:solidFill>
                <a:schemeClr val="dk2"/>
              </a:solidFill>
            </a:endParaRPr>
          </a:p>
          <a:p>
            <a:pPr marL="412750" lvl="0" indent="-285750" algn="just" rtl="0">
              <a:spcBef>
                <a:spcPts val="0"/>
              </a:spcBef>
              <a:spcAft>
                <a:spcPts val="0"/>
              </a:spcAft>
              <a:buSzPts val="1600"/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FF0000"/>
                </a:solidFill>
              </a:rPr>
              <a:t>Numerical</a:t>
            </a:r>
            <a:r>
              <a:rPr lang="en-US" sz="1600" dirty="0">
                <a:solidFill>
                  <a:schemeClr val="dk2"/>
                </a:solidFill>
              </a:rPr>
              <a:t> vs </a:t>
            </a:r>
            <a:r>
              <a:rPr lang="en-US" sz="1600" b="1" dirty="0">
                <a:solidFill>
                  <a:srgbClr val="FF0000"/>
                </a:solidFill>
              </a:rPr>
              <a:t>numerical </a:t>
            </a:r>
            <a:r>
              <a:rPr lang="en-US" sz="1600" dirty="0">
                <a:solidFill>
                  <a:schemeClr val="dk2"/>
                </a:solidFill>
              </a:rPr>
              <a:t>variable: </a:t>
            </a:r>
            <a:r>
              <a:rPr lang="en-US" sz="1600" b="1" dirty="0">
                <a:solidFill>
                  <a:schemeClr val="tx1"/>
                </a:solidFill>
              </a:rPr>
              <a:t>Pearson correlation coefficient</a:t>
            </a:r>
            <a:r>
              <a:rPr lang="en-US" sz="1600" b="1" dirty="0">
                <a:solidFill>
                  <a:schemeClr val="dk2"/>
                </a:solidFill>
              </a:rPr>
              <a:t> </a:t>
            </a:r>
            <a:r>
              <a:rPr lang="en-US" sz="1600" dirty="0">
                <a:solidFill>
                  <a:schemeClr val="dk2"/>
                </a:solidFill>
              </a:rPr>
              <a:t>(from -1 to 1)</a:t>
            </a:r>
            <a:endParaRPr lang="en-US" sz="1600" i="1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C010C9CB-B223-16BB-FF3D-1F873C9412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775" y="1369188"/>
            <a:ext cx="2895425" cy="887108"/>
          </a:xfrm>
          <a:prstGeom prst="rect">
            <a:avLst/>
          </a:prstGeom>
        </p:spPr>
      </p:pic>
      <p:sp>
        <p:nvSpPr>
          <p:cNvPr id="5" name="Google Shape;71;p15">
            <a:extLst>
              <a:ext uri="{FF2B5EF4-FFF2-40B4-BE49-F238E27FC236}">
                <a16:creationId xmlns:a16="http://schemas.microsoft.com/office/drawing/2014/main" id="{B675CB95-60F0-3051-BFD5-227295D7DB5E}"/>
              </a:ext>
            </a:extLst>
          </p:cNvPr>
          <p:cNvSpPr txBox="1">
            <a:spLocks/>
          </p:cNvSpPr>
          <p:nvPr/>
        </p:nvSpPr>
        <p:spPr>
          <a:xfrm>
            <a:off x="640156" y="2077702"/>
            <a:ext cx="8002909" cy="566309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L="914400" marR="0" lvl="1" indent="-228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L="1371600" marR="0" lvl="2" indent="-228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L="1828800" marR="0" lvl="3" indent="-228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L="2286000" marR="0" lvl="4" indent="-228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L="2743200" marR="0" lvl="5" indent="-228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L="3200400" marR="0" lvl="6" indent="-228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L="3657600" marR="0" lvl="7" indent="-228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L="4114800" marR="0" lvl="8" indent="-22860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marL="127000" indent="0" algn="just">
              <a:buSzPts val="1600"/>
            </a:pPr>
            <a:endParaRPr lang="en-US" sz="1600" dirty="0">
              <a:solidFill>
                <a:schemeClr val="dk2"/>
              </a:solidFill>
            </a:endParaRPr>
          </a:p>
          <a:p>
            <a:pPr marL="412750" indent="-285750" algn="just">
              <a:buSzPts val="1600"/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accent1">
                    <a:lumMod val="75000"/>
                  </a:schemeClr>
                </a:solidFill>
              </a:rPr>
              <a:t>Categorical</a:t>
            </a:r>
            <a:r>
              <a:rPr lang="en-US" sz="1600" dirty="0">
                <a:solidFill>
                  <a:schemeClr val="dk2"/>
                </a:solidFill>
              </a:rPr>
              <a:t> vs </a:t>
            </a:r>
            <a:r>
              <a:rPr lang="en-US" sz="1600" b="1" dirty="0">
                <a:solidFill>
                  <a:srgbClr val="FF0000"/>
                </a:solidFill>
              </a:rPr>
              <a:t>numerical</a:t>
            </a:r>
            <a:r>
              <a:rPr lang="en-US" sz="1600" dirty="0">
                <a:solidFill>
                  <a:schemeClr val="dk2"/>
                </a:solidFill>
              </a:rPr>
              <a:t> variable: </a:t>
            </a:r>
            <a:r>
              <a:rPr lang="en-US" sz="1600" b="1" dirty="0">
                <a:solidFill>
                  <a:schemeClr val="tx1"/>
                </a:solidFill>
              </a:rPr>
              <a:t>Eta squared</a:t>
            </a:r>
            <a:r>
              <a:rPr lang="en-US" sz="1600" b="1" dirty="0">
                <a:solidFill>
                  <a:schemeClr val="dk2"/>
                </a:solidFill>
              </a:rPr>
              <a:t> </a:t>
            </a:r>
            <a:r>
              <a:rPr lang="en-US" sz="1600" dirty="0">
                <a:solidFill>
                  <a:schemeClr val="dk2"/>
                </a:solidFill>
              </a:rPr>
              <a:t>(from 0 to 1)  </a:t>
            </a:r>
            <a:endParaRPr lang="en-US" sz="1600" i="1" dirty="0"/>
          </a:p>
        </p:txBody>
      </p:sp>
      <p:sp>
        <p:nvSpPr>
          <p:cNvPr id="6" name="Google Shape;71;p15">
            <a:extLst>
              <a:ext uri="{FF2B5EF4-FFF2-40B4-BE49-F238E27FC236}">
                <a16:creationId xmlns:a16="http://schemas.microsoft.com/office/drawing/2014/main" id="{AEF5E879-08CF-DFEB-C279-428DCCAF540F}"/>
              </a:ext>
            </a:extLst>
          </p:cNvPr>
          <p:cNvSpPr txBox="1">
            <a:spLocks/>
          </p:cNvSpPr>
          <p:nvPr/>
        </p:nvSpPr>
        <p:spPr>
          <a:xfrm>
            <a:off x="640155" y="3352525"/>
            <a:ext cx="8002909" cy="566309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L="914400" marR="0" lvl="1" indent="-228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L="1371600" marR="0" lvl="2" indent="-228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L="1828800" marR="0" lvl="3" indent="-228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L="2286000" marR="0" lvl="4" indent="-228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L="2743200" marR="0" lvl="5" indent="-228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L="3200400" marR="0" lvl="6" indent="-228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L="3657600" marR="0" lvl="7" indent="-228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L="4114800" marR="0" lvl="8" indent="-22860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marL="127000" indent="0" algn="just">
              <a:buSzPts val="1600"/>
            </a:pPr>
            <a:endParaRPr lang="en-US" sz="1600" dirty="0">
              <a:solidFill>
                <a:schemeClr val="dk2"/>
              </a:solidFill>
            </a:endParaRPr>
          </a:p>
          <a:p>
            <a:pPr marL="412750" indent="-285750" algn="just">
              <a:buSzPts val="1600"/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accent1">
                    <a:lumMod val="75000"/>
                  </a:schemeClr>
                </a:solidFill>
              </a:rPr>
              <a:t>Categorical</a:t>
            </a:r>
            <a:r>
              <a:rPr lang="en-US" sz="1600" dirty="0">
                <a:solidFill>
                  <a:schemeClr val="dk2"/>
                </a:solidFill>
              </a:rPr>
              <a:t> vs </a:t>
            </a:r>
            <a:r>
              <a:rPr lang="en-US" sz="1600" b="1" dirty="0">
                <a:solidFill>
                  <a:schemeClr val="accent1">
                    <a:lumMod val="75000"/>
                  </a:schemeClr>
                </a:solidFill>
              </a:rPr>
              <a:t>Categorical</a:t>
            </a:r>
            <a:r>
              <a:rPr lang="en-US" sz="1600" dirty="0">
                <a:solidFill>
                  <a:schemeClr val="dk2"/>
                </a:solidFill>
              </a:rPr>
              <a:t> variable: </a:t>
            </a:r>
            <a:r>
              <a:rPr lang="en-US" sz="1600" b="1" dirty="0">
                <a:solidFill>
                  <a:schemeClr val="tx1"/>
                </a:solidFill>
              </a:rPr>
              <a:t>Cramér V</a:t>
            </a:r>
            <a:r>
              <a:rPr lang="en-US" sz="1600" dirty="0">
                <a:solidFill>
                  <a:schemeClr val="dk2"/>
                </a:solidFill>
              </a:rPr>
              <a:t> (from 0 to 1)</a:t>
            </a:r>
            <a:endParaRPr lang="en-US" sz="1600" i="1" dirty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01229891-76F0-6540-00FB-E992B39A9C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775" y="2644011"/>
            <a:ext cx="3075900" cy="855075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7A6AD37F-76D8-E98F-7501-10252804A1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0775" y="3886801"/>
            <a:ext cx="2081650" cy="814111"/>
          </a:xfrm>
          <a:prstGeom prst="rect">
            <a:avLst/>
          </a:prstGeom>
        </p:spPr>
      </p:pic>
      <p:pic>
        <p:nvPicPr>
          <p:cNvPr id="2" name="Immagine 1">
            <a:extLst>
              <a:ext uri="{FF2B5EF4-FFF2-40B4-BE49-F238E27FC236}">
                <a16:creationId xmlns:a16="http://schemas.microsoft.com/office/drawing/2014/main" id="{FF243FB1-8FF4-8AE4-AB96-96B0EC0E05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175" y="4039201"/>
            <a:ext cx="2081650" cy="814111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FE040C4F-3346-C917-CA63-05DDD580FCDB}"/>
              </a:ext>
            </a:extLst>
          </p:cNvPr>
          <p:cNvSpPr txBox="1"/>
          <p:nvPr/>
        </p:nvSpPr>
        <p:spPr>
          <a:xfrm>
            <a:off x="4981072" y="4039201"/>
            <a:ext cx="30197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i="1" dirty="0">
                <a:solidFill>
                  <a:schemeClr val="dk2"/>
                </a:solidFill>
                <a:latin typeface="+mn-lt"/>
                <a:ea typeface="+mn-ea"/>
                <a:cs typeface="+mn-cs"/>
              </a:rPr>
              <a:t>X</a:t>
            </a:r>
            <a:r>
              <a:rPr lang="it-IT" sz="1200" i="1" baseline="30000" dirty="0">
                <a:solidFill>
                  <a:schemeClr val="dk2"/>
                </a:solidFill>
                <a:latin typeface="+mn-lt"/>
                <a:ea typeface="+mn-ea"/>
                <a:cs typeface="+mn-cs"/>
              </a:rPr>
              <a:t>2</a:t>
            </a:r>
            <a:r>
              <a:rPr lang="it-IT" sz="1200" dirty="0">
                <a:solidFill>
                  <a:schemeClr val="dk2"/>
                </a:solidFill>
                <a:latin typeface="+mn-lt"/>
                <a:ea typeface="+mn-ea"/>
                <a:cs typeface="+mn-cs"/>
              </a:rPr>
              <a:t> = Chi-</a:t>
            </a:r>
            <a:r>
              <a:rPr lang="it-IT" sz="1200" dirty="0" err="1">
                <a:solidFill>
                  <a:schemeClr val="dk2"/>
                </a:solidFill>
                <a:latin typeface="+mn-lt"/>
                <a:ea typeface="+mn-ea"/>
                <a:cs typeface="+mn-cs"/>
              </a:rPr>
              <a:t>squared</a:t>
            </a:r>
            <a:r>
              <a:rPr lang="it-IT" sz="1200" dirty="0">
                <a:solidFill>
                  <a:schemeClr val="dk2"/>
                </a:solidFill>
                <a:latin typeface="+mn-lt"/>
                <a:ea typeface="+mn-ea"/>
                <a:cs typeface="+mn-cs"/>
              </a:rPr>
              <a:t> </a:t>
            </a:r>
            <a:r>
              <a:rPr lang="it-IT" sz="1200" dirty="0" err="1">
                <a:solidFill>
                  <a:schemeClr val="dk2"/>
                </a:solidFill>
                <a:latin typeface="+mn-lt"/>
                <a:ea typeface="+mn-ea"/>
                <a:cs typeface="+mn-cs"/>
              </a:rPr>
              <a:t>statistic</a:t>
            </a:r>
            <a:r>
              <a:rPr lang="it-IT" sz="1200" dirty="0">
                <a:solidFill>
                  <a:schemeClr val="dk2"/>
                </a:solidFill>
                <a:latin typeface="+mn-lt"/>
                <a:ea typeface="+mn-ea"/>
                <a:cs typeface="+mn-cs"/>
              </a:rPr>
              <a:t>;</a:t>
            </a:r>
          </a:p>
          <a:p>
            <a:r>
              <a:rPr lang="it-IT" sz="1200" i="1" dirty="0">
                <a:solidFill>
                  <a:schemeClr val="dk2"/>
                </a:solidFill>
                <a:latin typeface="+mn-lt"/>
                <a:ea typeface="+mn-ea"/>
                <a:cs typeface="+mn-cs"/>
              </a:rPr>
              <a:t>n</a:t>
            </a:r>
            <a:r>
              <a:rPr lang="it-IT" sz="1200" dirty="0">
                <a:solidFill>
                  <a:schemeClr val="dk2"/>
                </a:solidFill>
                <a:latin typeface="+mn-lt"/>
                <a:ea typeface="+mn-ea"/>
                <a:cs typeface="+mn-cs"/>
              </a:rPr>
              <a:t> = </a:t>
            </a:r>
            <a:r>
              <a:rPr lang="it-IT" sz="1200" dirty="0" err="1">
                <a:solidFill>
                  <a:schemeClr val="dk2"/>
                </a:solidFill>
                <a:latin typeface="+mn-lt"/>
                <a:ea typeface="+mn-ea"/>
                <a:cs typeface="+mn-cs"/>
              </a:rPr>
              <a:t>number</a:t>
            </a:r>
            <a:r>
              <a:rPr lang="it-IT" sz="1200" dirty="0">
                <a:solidFill>
                  <a:schemeClr val="dk2"/>
                </a:solidFill>
                <a:latin typeface="+mn-lt"/>
                <a:ea typeface="+mn-ea"/>
                <a:cs typeface="+mn-cs"/>
              </a:rPr>
              <a:t> of </a:t>
            </a:r>
            <a:r>
              <a:rPr lang="it-IT" sz="1200" dirty="0" err="1">
                <a:solidFill>
                  <a:schemeClr val="dk2"/>
                </a:solidFill>
                <a:latin typeface="+mn-lt"/>
                <a:ea typeface="+mn-ea"/>
                <a:cs typeface="+mn-cs"/>
              </a:rPr>
              <a:t>observation</a:t>
            </a:r>
            <a:r>
              <a:rPr lang="it-IT" sz="1200" dirty="0">
                <a:solidFill>
                  <a:schemeClr val="dk2"/>
                </a:solidFill>
                <a:latin typeface="+mn-lt"/>
                <a:ea typeface="+mn-ea"/>
                <a:cs typeface="+mn-cs"/>
              </a:rPr>
              <a:t>;</a:t>
            </a:r>
          </a:p>
          <a:p>
            <a:r>
              <a:rPr lang="it-IT" sz="1200" i="1" dirty="0">
                <a:solidFill>
                  <a:schemeClr val="dk2"/>
                </a:solidFill>
                <a:latin typeface="+mn-lt"/>
                <a:ea typeface="+mn-ea"/>
                <a:cs typeface="+mn-cs"/>
              </a:rPr>
              <a:t>k</a:t>
            </a:r>
            <a:r>
              <a:rPr lang="it-IT" sz="1200" dirty="0">
                <a:solidFill>
                  <a:schemeClr val="dk2"/>
                </a:solidFill>
                <a:latin typeface="+mn-lt"/>
                <a:ea typeface="+mn-ea"/>
                <a:cs typeface="+mn-cs"/>
              </a:rPr>
              <a:t> = </a:t>
            </a:r>
            <a:r>
              <a:rPr lang="it-IT" sz="1200" dirty="0" err="1">
                <a:solidFill>
                  <a:schemeClr val="dk2"/>
                </a:solidFill>
                <a:latin typeface="+mn-lt"/>
                <a:ea typeface="+mn-ea"/>
                <a:cs typeface="+mn-cs"/>
              </a:rPr>
              <a:t>categories</a:t>
            </a:r>
            <a:r>
              <a:rPr lang="it-IT" sz="1200" dirty="0">
                <a:solidFill>
                  <a:schemeClr val="dk2"/>
                </a:solidFill>
                <a:latin typeface="+mn-lt"/>
                <a:ea typeface="+mn-ea"/>
                <a:cs typeface="+mn-cs"/>
              </a:rPr>
              <a:t> of one </a:t>
            </a:r>
            <a:r>
              <a:rPr lang="it-IT" sz="1200" dirty="0" err="1">
                <a:solidFill>
                  <a:schemeClr val="dk2"/>
                </a:solidFill>
                <a:latin typeface="+mn-lt"/>
                <a:ea typeface="+mn-ea"/>
                <a:cs typeface="+mn-cs"/>
              </a:rPr>
              <a:t>variable</a:t>
            </a:r>
            <a:r>
              <a:rPr lang="it-IT" sz="1200" dirty="0">
                <a:solidFill>
                  <a:schemeClr val="dk2"/>
                </a:solidFill>
                <a:latin typeface="+mn-lt"/>
                <a:ea typeface="+mn-ea"/>
                <a:cs typeface="+mn-cs"/>
              </a:rPr>
              <a:t>;</a:t>
            </a:r>
          </a:p>
          <a:p>
            <a:r>
              <a:rPr lang="it-IT" sz="1200" i="1" dirty="0">
                <a:solidFill>
                  <a:schemeClr val="dk2"/>
                </a:solidFill>
                <a:latin typeface="+mn-lt"/>
                <a:ea typeface="+mn-ea"/>
                <a:cs typeface="+mn-cs"/>
              </a:rPr>
              <a:t>r</a:t>
            </a:r>
            <a:r>
              <a:rPr lang="it-IT" sz="1200" dirty="0">
                <a:solidFill>
                  <a:schemeClr val="dk2"/>
                </a:solidFill>
                <a:latin typeface="+mn-lt"/>
                <a:ea typeface="+mn-ea"/>
                <a:cs typeface="+mn-cs"/>
              </a:rPr>
              <a:t> = </a:t>
            </a:r>
            <a:r>
              <a:rPr lang="it-IT" sz="1200" dirty="0" err="1">
                <a:solidFill>
                  <a:schemeClr val="dk2"/>
                </a:solidFill>
                <a:latin typeface="+mn-lt"/>
                <a:ea typeface="+mn-ea"/>
                <a:cs typeface="+mn-cs"/>
              </a:rPr>
              <a:t>categories</a:t>
            </a:r>
            <a:r>
              <a:rPr lang="it-IT" sz="1200" dirty="0">
                <a:solidFill>
                  <a:schemeClr val="dk2"/>
                </a:solidFill>
                <a:latin typeface="+mn-lt"/>
                <a:ea typeface="+mn-ea"/>
                <a:cs typeface="+mn-cs"/>
              </a:rPr>
              <a:t> of the </a:t>
            </a:r>
            <a:r>
              <a:rPr lang="it-IT" sz="1200" dirty="0" err="1">
                <a:solidFill>
                  <a:schemeClr val="dk2"/>
                </a:solidFill>
                <a:latin typeface="+mn-lt"/>
                <a:ea typeface="+mn-ea"/>
                <a:cs typeface="+mn-cs"/>
              </a:rPr>
              <a:t>other</a:t>
            </a:r>
            <a:r>
              <a:rPr lang="it-IT" sz="1200" dirty="0">
                <a:solidFill>
                  <a:schemeClr val="dk2"/>
                </a:solidFill>
                <a:latin typeface="+mn-lt"/>
                <a:ea typeface="+mn-ea"/>
                <a:cs typeface="+mn-cs"/>
              </a:rPr>
              <a:t> </a:t>
            </a:r>
            <a:r>
              <a:rPr lang="it-IT" sz="1200" dirty="0" err="1">
                <a:solidFill>
                  <a:schemeClr val="dk2"/>
                </a:solidFill>
                <a:latin typeface="+mn-lt"/>
                <a:ea typeface="+mn-ea"/>
                <a:cs typeface="+mn-cs"/>
              </a:rPr>
              <a:t>variable</a:t>
            </a:r>
            <a:r>
              <a:rPr lang="it-IT" sz="1200" dirty="0">
                <a:solidFill>
                  <a:schemeClr val="dk2"/>
                </a:solidFill>
                <a:latin typeface="+mn-lt"/>
                <a:ea typeface="+mn-ea"/>
                <a:cs typeface="+mn-cs"/>
              </a:rPr>
              <a:t>.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EDE123FB-DC66-1B3E-C26E-2D50D8F270CB}"/>
              </a:ext>
            </a:extLst>
          </p:cNvPr>
          <p:cNvSpPr txBox="1"/>
          <p:nvPr/>
        </p:nvSpPr>
        <p:spPr>
          <a:xfrm>
            <a:off x="4981073" y="2829305"/>
            <a:ext cx="30197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i="1" dirty="0">
                <a:solidFill>
                  <a:schemeClr val="dk2"/>
                </a:solidFill>
                <a:latin typeface="+mn-lt"/>
                <a:ea typeface="+mn-ea"/>
                <a:cs typeface="+mn-cs"/>
              </a:rPr>
              <a:t>g</a:t>
            </a:r>
            <a:r>
              <a:rPr lang="it-IT" sz="1200" dirty="0">
                <a:solidFill>
                  <a:schemeClr val="dk2"/>
                </a:solidFill>
                <a:latin typeface="+mn-lt"/>
                <a:ea typeface="+mn-ea"/>
                <a:cs typeface="+mn-cs"/>
              </a:rPr>
              <a:t> = group,</a:t>
            </a:r>
          </a:p>
          <a:p>
            <a:r>
              <a:rPr lang="it-IT" sz="1200" i="1" dirty="0">
                <a:solidFill>
                  <a:schemeClr val="dk2"/>
                </a:solidFill>
                <a:latin typeface="+mn-lt"/>
                <a:ea typeface="+mn-ea"/>
                <a:cs typeface="+mn-cs"/>
              </a:rPr>
              <a:t>n</a:t>
            </a:r>
            <a:r>
              <a:rPr lang="it-IT" sz="1200" dirty="0">
                <a:solidFill>
                  <a:schemeClr val="dk2"/>
                </a:solidFill>
                <a:latin typeface="+mn-lt"/>
                <a:ea typeface="+mn-ea"/>
                <a:cs typeface="+mn-cs"/>
              </a:rPr>
              <a:t> = </a:t>
            </a:r>
            <a:r>
              <a:rPr lang="it-IT" sz="1200" dirty="0" err="1">
                <a:solidFill>
                  <a:schemeClr val="dk2"/>
                </a:solidFill>
                <a:latin typeface="+mn-lt"/>
                <a:ea typeface="+mn-ea"/>
                <a:cs typeface="+mn-cs"/>
              </a:rPr>
              <a:t>number</a:t>
            </a:r>
            <a:r>
              <a:rPr lang="it-IT" sz="1200" dirty="0">
                <a:solidFill>
                  <a:schemeClr val="dk2"/>
                </a:solidFill>
                <a:latin typeface="+mn-lt"/>
                <a:ea typeface="+mn-ea"/>
                <a:cs typeface="+mn-cs"/>
              </a:rPr>
              <a:t> of </a:t>
            </a:r>
            <a:r>
              <a:rPr lang="it-IT" sz="1200" dirty="0" err="1">
                <a:solidFill>
                  <a:schemeClr val="dk2"/>
                </a:solidFill>
                <a:latin typeface="+mn-lt"/>
                <a:ea typeface="+mn-ea"/>
                <a:cs typeface="+mn-cs"/>
              </a:rPr>
              <a:t>observation</a:t>
            </a:r>
            <a:r>
              <a:rPr lang="it-IT" sz="1200" dirty="0">
                <a:solidFill>
                  <a:schemeClr val="dk2"/>
                </a:solidFill>
                <a:latin typeface="+mn-lt"/>
                <a:ea typeface="+mn-ea"/>
                <a:cs typeface="+mn-cs"/>
              </a:rPr>
              <a:t> in g.</a:t>
            </a:r>
          </a:p>
        </p:txBody>
      </p:sp>
    </p:spTree>
    <p:extLst>
      <p:ext uri="{BB962C8B-B14F-4D97-AF65-F5344CB8AC3E}">
        <p14:creationId xmlns:p14="http://schemas.microsoft.com/office/powerpoint/2010/main" val="20279097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>
          <a:extLst>
            <a:ext uri="{FF2B5EF4-FFF2-40B4-BE49-F238E27FC236}">
              <a16:creationId xmlns:a16="http://schemas.microsoft.com/office/drawing/2014/main" id="{9343D928-7377-4572-ADDC-E467316DB9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>
            <a:extLst>
              <a:ext uri="{FF2B5EF4-FFF2-40B4-BE49-F238E27FC236}">
                <a16:creationId xmlns:a16="http://schemas.microsoft.com/office/drawing/2014/main" id="{611A4B6E-B1F4-DA2A-AF38-56F9FCF7BF1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0156" y="402679"/>
            <a:ext cx="7863900" cy="800219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lvl="0"/>
            <a:r>
              <a:rPr lang="it-IT" dirty="0" err="1"/>
              <a:t>Correlation</a:t>
            </a:r>
            <a:r>
              <a:rPr lang="it-IT" dirty="0"/>
              <a:t> </a:t>
            </a:r>
            <a:br>
              <a:rPr lang="it-IT" dirty="0"/>
            </a:br>
            <a:r>
              <a:rPr lang="it-IT" dirty="0" err="1"/>
              <a:t>matrix</a:t>
            </a:r>
            <a:endParaRPr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34D121AA-83BB-2612-1311-E55B40BCCB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4925" y="84221"/>
            <a:ext cx="5889075" cy="5059279"/>
          </a:xfrm>
          <a:prstGeom prst="rect">
            <a:avLst/>
          </a:prstGeom>
        </p:spPr>
      </p:pic>
      <p:sp>
        <p:nvSpPr>
          <p:cNvPr id="7" name="Google Shape;71;p15">
            <a:extLst>
              <a:ext uri="{FF2B5EF4-FFF2-40B4-BE49-F238E27FC236}">
                <a16:creationId xmlns:a16="http://schemas.microsoft.com/office/drawing/2014/main" id="{456D99B6-18D2-A962-AD53-AE3CAB880FC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82743" y="1414192"/>
            <a:ext cx="2548425" cy="346864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spcFirstLastPara="1" wrap="square" lIns="0" tIns="0" rIns="0" bIns="0" anchor="t" anchorCtr="0">
            <a:spAutoFit/>
          </a:bodyPr>
          <a:lstStyle/>
          <a:p>
            <a:pPr marL="412750" lvl="0" indent="-285750" rtl="0">
              <a:spcBef>
                <a:spcPts val="0"/>
              </a:spcBef>
              <a:spcAft>
                <a:spcPts val="0"/>
              </a:spcAft>
              <a:buSzPts val="1600"/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dk2"/>
                </a:solidFill>
              </a:rPr>
              <a:t>Lap times are highly correlated with the circuit.</a:t>
            </a:r>
          </a:p>
          <a:p>
            <a:pPr marL="412750" lvl="0" indent="-285750" rtl="0">
              <a:spcBef>
                <a:spcPts val="0"/>
              </a:spcBef>
              <a:spcAft>
                <a:spcPts val="0"/>
              </a:spcAft>
              <a:buSzPts val="1600"/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dk2"/>
              </a:solidFill>
            </a:endParaRPr>
          </a:p>
          <a:p>
            <a:pPr marL="412750" lvl="0" indent="-285750" rtl="0">
              <a:spcBef>
                <a:spcPts val="0"/>
              </a:spcBef>
              <a:spcAft>
                <a:spcPts val="0"/>
              </a:spcAft>
              <a:buSzPts val="1600"/>
              <a:buFont typeface="Arial" panose="020B0604020202020204" pitchFamily="34" charset="0"/>
              <a:buChar char="•"/>
            </a:pPr>
            <a:r>
              <a:rPr lang="en-US" sz="1400" i="1" dirty="0">
                <a:solidFill>
                  <a:schemeClr val="dk2"/>
                </a:solidFill>
              </a:rPr>
              <a:t>Air pressure</a:t>
            </a:r>
            <a:r>
              <a:rPr lang="en-US" sz="1400" dirty="0">
                <a:solidFill>
                  <a:schemeClr val="dk2"/>
                </a:solidFill>
              </a:rPr>
              <a:t> is excessively correlated with the circuit,  while variables such as </a:t>
            </a:r>
            <a:r>
              <a:rPr lang="en-US" sz="1400" i="1" dirty="0">
                <a:solidFill>
                  <a:schemeClr val="dk2"/>
                </a:solidFill>
              </a:rPr>
              <a:t>Air temperature</a:t>
            </a:r>
            <a:r>
              <a:rPr lang="en-US" sz="1400" dirty="0">
                <a:solidFill>
                  <a:schemeClr val="dk2"/>
                </a:solidFill>
              </a:rPr>
              <a:t> and </a:t>
            </a:r>
            <a:r>
              <a:rPr lang="en-US" sz="1400" i="1" dirty="0">
                <a:solidFill>
                  <a:schemeClr val="dk2"/>
                </a:solidFill>
              </a:rPr>
              <a:t>Humidity</a:t>
            </a:r>
            <a:r>
              <a:rPr lang="en-US" sz="1400" dirty="0">
                <a:solidFill>
                  <a:schemeClr val="dk2"/>
                </a:solidFill>
              </a:rPr>
              <a:t> convey overlapping information. </a:t>
            </a:r>
          </a:p>
          <a:p>
            <a:pPr marL="412750" lvl="0" indent="-285750" rtl="0">
              <a:spcBef>
                <a:spcPts val="0"/>
              </a:spcBef>
              <a:spcAft>
                <a:spcPts val="0"/>
              </a:spcAft>
              <a:buSzPts val="1600"/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dk2"/>
              </a:solidFill>
            </a:endParaRPr>
          </a:p>
          <a:p>
            <a:pPr marL="412750" lvl="0" indent="-285750" rtl="0">
              <a:spcBef>
                <a:spcPts val="0"/>
              </a:spcBef>
              <a:spcAft>
                <a:spcPts val="0"/>
              </a:spcAft>
              <a:buSzPts val="1600"/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dk2"/>
                </a:solidFill>
              </a:rPr>
              <a:t>Therefore, </a:t>
            </a:r>
            <a:r>
              <a:rPr lang="en-US" sz="1400" i="1" dirty="0">
                <a:solidFill>
                  <a:schemeClr val="dk2"/>
                </a:solidFill>
              </a:rPr>
              <a:t>Air pressure, Air temperature,</a:t>
            </a:r>
            <a:r>
              <a:rPr lang="en-US" sz="1400" dirty="0">
                <a:solidFill>
                  <a:schemeClr val="dk2"/>
                </a:solidFill>
              </a:rPr>
              <a:t> and </a:t>
            </a:r>
            <a:r>
              <a:rPr lang="en-US" sz="1400" i="1" dirty="0">
                <a:solidFill>
                  <a:schemeClr val="dk2"/>
                </a:solidFill>
              </a:rPr>
              <a:t>Humidity</a:t>
            </a:r>
            <a:r>
              <a:rPr lang="en-US" sz="1400" dirty="0">
                <a:solidFill>
                  <a:schemeClr val="dk2"/>
                </a:solidFill>
              </a:rPr>
              <a:t> will not be included in the model.</a:t>
            </a:r>
          </a:p>
        </p:txBody>
      </p:sp>
    </p:spTree>
    <p:extLst>
      <p:ext uri="{BB962C8B-B14F-4D97-AF65-F5344CB8AC3E}">
        <p14:creationId xmlns:p14="http://schemas.microsoft.com/office/powerpoint/2010/main" val="29991424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>
          <a:extLst>
            <a:ext uri="{FF2B5EF4-FFF2-40B4-BE49-F238E27FC236}">
              <a16:creationId xmlns:a16="http://schemas.microsoft.com/office/drawing/2014/main" id="{20EDFCDB-4CE3-E27B-2CF4-CD00276174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>
            <a:extLst>
              <a:ext uri="{FF2B5EF4-FFF2-40B4-BE49-F238E27FC236}">
                <a16:creationId xmlns:a16="http://schemas.microsoft.com/office/drawing/2014/main" id="{704E0812-EA74-855C-728C-57823DB0171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0156" y="402679"/>
            <a:ext cx="7863900" cy="4002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lvl="0"/>
            <a:r>
              <a:rPr lang="it-IT" dirty="0"/>
              <a:t>Model features</a:t>
            </a:r>
            <a:endParaRPr dirty="0"/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C63CC98F-846A-EA2C-7BF7-444037B8D8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1714" y="929242"/>
            <a:ext cx="3787465" cy="359375"/>
          </a:xfrm>
        </p:spPr>
        <p:txBody>
          <a:bodyPr/>
          <a:lstStyle/>
          <a:p>
            <a:pPr algn="just"/>
            <a:r>
              <a:rPr lang="it-IT" dirty="0"/>
              <a:t>y = </a:t>
            </a:r>
            <a:r>
              <a:rPr lang="it-IT" b="1" dirty="0" err="1"/>
              <a:t>Lap</a:t>
            </a:r>
            <a:r>
              <a:rPr lang="it-IT" b="1" dirty="0"/>
              <a:t> time (s)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24108255-3A44-59F7-3086-3825A55CD8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285" y="1414980"/>
            <a:ext cx="8657429" cy="3612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8070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>
          <a:extLst>
            <a:ext uri="{FF2B5EF4-FFF2-40B4-BE49-F238E27FC236}">
              <a16:creationId xmlns:a16="http://schemas.microsoft.com/office/drawing/2014/main" id="{C27C298A-F6D5-BB26-F515-99ABD06809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>
            <a:extLst>
              <a:ext uri="{FF2B5EF4-FFF2-40B4-BE49-F238E27FC236}">
                <a16:creationId xmlns:a16="http://schemas.microsoft.com/office/drawing/2014/main" id="{73200431-8B60-6D46-A455-E4CDC39E663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0156" y="402679"/>
            <a:ext cx="7863900" cy="4002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lvl="0"/>
            <a:r>
              <a:rPr lang="it-IT" dirty="0"/>
              <a:t>Model </a:t>
            </a:r>
            <a:r>
              <a:rPr lang="it-IT" dirty="0" err="1"/>
              <a:t>creation</a:t>
            </a:r>
            <a:endParaRPr dirty="0"/>
          </a:p>
        </p:txBody>
      </p:sp>
      <p:sp>
        <p:nvSpPr>
          <p:cNvPr id="71" name="Google Shape;71;p15">
            <a:extLst>
              <a:ext uri="{FF2B5EF4-FFF2-40B4-BE49-F238E27FC236}">
                <a16:creationId xmlns:a16="http://schemas.microsoft.com/office/drawing/2014/main" id="{78E057E1-08B4-9A50-029F-D49072BE494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70545" y="802879"/>
            <a:ext cx="8002909" cy="226523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spcFirstLastPara="1" wrap="square" lIns="0" tIns="0" rIns="0" bIns="0" anchor="t" anchorCtr="0">
            <a:spAutoFit/>
          </a:bodyPr>
          <a:lstStyle/>
          <a:p>
            <a:pPr marL="412750" lvl="0" indent="-285750" algn="just">
              <a:buSzPts val="1600"/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dk2"/>
              </a:solidFill>
            </a:endParaRPr>
          </a:p>
          <a:p>
            <a:pPr marL="412750" lvl="0" indent="-285750" algn="just">
              <a:buSzPts val="16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dk2"/>
                </a:solidFill>
              </a:rPr>
              <a:t>Variables are standardized to have </a:t>
            </a:r>
            <a:r>
              <a:rPr lang="en-US" sz="1600" b="1" dirty="0">
                <a:solidFill>
                  <a:schemeClr val="tx1"/>
                </a:solidFill>
              </a:rPr>
              <a:t>mean 0</a:t>
            </a:r>
            <a:r>
              <a:rPr lang="en-US" sz="1600" dirty="0">
                <a:solidFill>
                  <a:schemeClr val="dk2"/>
                </a:solidFill>
              </a:rPr>
              <a:t> and </a:t>
            </a:r>
            <a:r>
              <a:rPr lang="en-US" sz="1600" b="1" dirty="0">
                <a:solidFill>
                  <a:schemeClr val="tx1"/>
                </a:solidFill>
              </a:rPr>
              <a:t>standard deviation 1</a:t>
            </a:r>
            <a:r>
              <a:rPr lang="en-US" sz="1600" dirty="0">
                <a:solidFill>
                  <a:schemeClr val="dk2"/>
                </a:solidFill>
              </a:rPr>
              <a:t>.</a:t>
            </a:r>
          </a:p>
          <a:p>
            <a:pPr marL="412750" lvl="0" indent="-285750" algn="just">
              <a:buSzPts val="1600"/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dk2"/>
              </a:solidFill>
            </a:endParaRPr>
          </a:p>
          <a:p>
            <a:pPr marL="412750" lvl="0" indent="-285750" algn="just">
              <a:buSzPts val="16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dk2"/>
                </a:solidFill>
              </a:rPr>
              <a:t>The dataset is split </a:t>
            </a:r>
            <a:r>
              <a:rPr lang="en-US" sz="1600" b="1" dirty="0">
                <a:solidFill>
                  <a:schemeClr val="tx1"/>
                </a:solidFill>
              </a:rPr>
              <a:t>50% into training and testing</a:t>
            </a:r>
            <a:r>
              <a:rPr lang="en-US" sz="1600" dirty="0">
                <a:solidFill>
                  <a:schemeClr val="dk2"/>
                </a:solidFill>
              </a:rPr>
              <a:t> sets (kept fixed throughout the optimization process to compare the results of different optimization methods).</a:t>
            </a:r>
          </a:p>
          <a:p>
            <a:pPr marL="412750" lvl="0" indent="-285750" algn="just">
              <a:buSzPts val="1600"/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dk2"/>
              </a:solidFill>
            </a:endParaRPr>
          </a:p>
          <a:p>
            <a:pPr marL="412750" lvl="0" indent="-285750" algn="just">
              <a:buSzPts val="16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dk2"/>
                </a:solidFill>
              </a:rPr>
              <a:t>Categorical variables are converted into dummies using </a:t>
            </a:r>
            <a:r>
              <a:rPr lang="en-US" sz="1600" b="1" dirty="0">
                <a:solidFill>
                  <a:schemeClr val="tx1"/>
                </a:solidFill>
              </a:rPr>
              <a:t>one-hot encoding</a:t>
            </a:r>
            <a:r>
              <a:rPr lang="en-US" sz="1600" dirty="0">
                <a:solidFill>
                  <a:schemeClr val="dk2"/>
                </a:solidFill>
              </a:rPr>
              <a:t>, with the first category of each variable set as the </a:t>
            </a:r>
            <a:r>
              <a:rPr lang="en-US" sz="1600" b="1" dirty="0">
                <a:solidFill>
                  <a:schemeClr val="tx1"/>
                </a:solidFill>
              </a:rPr>
              <a:t>baseline</a:t>
            </a:r>
            <a:r>
              <a:rPr lang="en-US" sz="1600" dirty="0">
                <a:solidFill>
                  <a:schemeClr val="dk2"/>
                </a:solidFill>
              </a:rPr>
              <a:t>.</a:t>
            </a:r>
            <a:endParaRPr lang="en-US" sz="1600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464AF2F9-78AB-25F4-CC13-2206FBD266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434" y="3248840"/>
            <a:ext cx="4199393" cy="1335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941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>
          <a:extLst>
            <a:ext uri="{FF2B5EF4-FFF2-40B4-BE49-F238E27FC236}">
              <a16:creationId xmlns:a16="http://schemas.microsoft.com/office/drawing/2014/main" id="{DD2598CB-8EF7-3FCD-310F-94A844872A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>
            <a:extLst>
              <a:ext uri="{FF2B5EF4-FFF2-40B4-BE49-F238E27FC236}">
                <a16:creationId xmlns:a16="http://schemas.microsoft.com/office/drawing/2014/main" id="{758A51B5-D233-A6C3-F634-69E9722D8E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0156" y="402679"/>
            <a:ext cx="7863900" cy="4002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lvl="0"/>
            <a:r>
              <a:rPr lang="en-US" dirty="0"/>
              <a:t>Linear regression</a:t>
            </a:r>
            <a:endParaRPr dirty="0"/>
          </a:p>
        </p:txBody>
      </p:sp>
      <p:sp>
        <p:nvSpPr>
          <p:cNvPr id="71" name="Google Shape;71;p15">
            <a:extLst>
              <a:ext uri="{FF2B5EF4-FFF2-40B4-BE49-F238E27FC236}">
                <a16:creationId xmlns:a16="http://schemas.microsoft.com/office/drawing/2014/main" id="{337B27D7-5074-3DAE-8A77-91BA03F4432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70544" y="802879"/>
            <a:ext cx="8002909" cy="56630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spcFirstLastPara="1" wrap="square" lIns="0" tIns="0" rIns="0" bIns="0" anchor="t" anchorCtr="0">
            <a:spAutoFit/>
          </a:bodyPr>
          <a:lstStyle/>
          <a:p>
            <a:pPr marL="127000" lvl="0" indent="0" algn="just" rtl="0">
              <a:spcBef>
                <a:spcPts val="0"/>
              </a:spcBef>
              <a:spcAft>
                <a:spcPts val="0"/>
              </a:spcAft>
              <a:buSzPts val="1600"/>
            </a:pPr>
            <a:endParaRPr lang="en-US" sz="1600" dirty="0">
              <a:solidFill>
                <a:schemeClr val="dk2"/>
              </a:solidFill>
            </a:endParaRPr>
          </a:p>
          <a:p>
            <a:pPr marL="412750" lvl="0" indent="-285750" algn="just" rtl="0">
              <a:spcBef>
                <a:spcPts val="0"/>
              </a:spcBef>
              <a:spcAft>
                <a:spcPts val="0"/>
              </a:spcAft>
              <a:buSzPts val="1600"/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tx1"/>
                </a:solidFill>
              </a:rPr>
              <a:t>Loss function </a:t>
            </a:r>
            <a:r>
              <a:rPr lang="en-US" sz="1600" dirty="0">
                <a:solidFill>
                  <a:schemeClr val="dk2"/>
                </a:solidFill>
              </a:rPr>
              <a:t>(objective): </a:t>
            </a:r>
            <a:r>
              <a:rPr lang="en-US" sz="1600" b="1" dirty="0">
                <a:solidFill>
                  <a:schemeClr val="tx1"/>
                </a:solidFill>
              </a:rPr>
              <a:t>MSE</a:t>
            </a:r>
            <a:r>
              <a:rPr lang="en-US" sz="1600" dirty="0">
                <a:solidFill>
                  <a:schemeClr val="dk2"/>
                </a:solidFill>
              </a:rPr>
              <a:t> (Mean Squared Error) </a:t>
            </a:r>
          </a:p>
        </p:txBody>
      </p:sp>
      <p:sp>
        <p:nvSpPr>
          <p:cNvPr id="5" name="Google Shape;71;p15">
            <a:extLst>
              <a:ext uri="{FF2B5EF4-FFF2-40B4-BE49-F238E27FC236}">
                <a16:creationId xmlns:a16="http://schemas.microsoft.com/office/drawing/2014/main" id="{4CB27747-7F41-D73D-9832-A0A17C5735D6}"/>
              </a:ext>
            </a:extLst>
          </p:cNvPr>
          <p:cNvSpPr txBox="1">
            <a:spLocks/>
          </p:cNvSpPr>
          <p:nvPr/>
        </p:nvSpPr>
        <p:spPr>
          <a:xfrm>
            <a:off x="640156" y="2077702"/>
            <a:ext cx="8002909" cy="566309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L="914400" marR="0" lvl="1" indent="-228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L="1371600" marR="0" lvl="2" indent="-228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L="1828800" marR="0" lvl="3" indent="-228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L="2286000" marR="0" lvl="4" indent="-228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L="2743200" marR="0" lvl="5" indent="-228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L="3200400" marR="0" lvl="6" indent="-228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L="3657600" marR="0" lvl="7" indent="-228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L="4114800" marR="0" lvl="8" indent="-22860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marL="127000" indent="0" algn="just">
              <a:buSzPts val="1600"/>
            </a:pPr>
            <a:endParaRPr lang="en-US" sz="1600" dirty="0">
              <a:solidFill>
                <a:schemeClr val="dk2"/>
              </a:solidFill>
            </a:endParaRPr>
          </a:p>
          <a:p>
            <a:pPr marL="412750" indent="-285750" algn="just">
              <a:buSzPts val="1600"/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tx1"/>
                </a:solidFill>
              </a:rPr>
              <a:t>Gradient</a:t>
            </a:r>
            <a:r>
              <a:rPr lang="en-US" sz="1600" dirty="0">
                <a:solidFill>
                  <a:schemeClr val="dk2"/>
                </a:solidFill>
              </a:rPr>
              <a:t>  </a:t>
            </a:r>
            <a:endParaRPr lang="en-US" sz="1600" i="1" dirty="0"/>
          </a:p>
        </p:txBody>
      </p:sp>
      <p:sp>
        <p:nvSpPr>
          <p:cNvPr id="6" name="Google Shape;71;p15">
            <a:extLst>
              <a:ext uri="{FF2B5EF4-FFF2-40B4-BE49-F238E27FC236}">
                <a16:creationId xmlns:a16="http://schemas.microsoft.com/office/drawing/2014/main" id="{55A2BB17-E9A9-5200-9F5A-5EBD09BDA774}"/>
              </a:ext>
            </a:extLst>
          </p:cNvPr>
          <p:cNvSpPr txBox="1">
            <a:spLocks/>
          </p:cNvSpPr>
          <p:nvPr/>
        </p:nvSpPr>
        <p:spPr>
          <a:xfrm>
            <a:off x="640155" y="3352525"/>
            <a:ext cx="8002909" cy="566309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L="914400" marR="0" lvl="1" indent="-228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L="1371600" marR="0" lvl="2" indent="-228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L="1828800" marR="0" lvl="3" indent="-228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L="2286000" marR="0" lvl="4" indent="-228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L="2743200" marR="0" lvl="5" indent="-228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L="3200400" marR="0" lvl="6" indent="-228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L="3657600" marR="0" lvl="7" indent="-228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L="4114800" marR="0" lvl="8" indent="-22860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marL="127000" indent="0" algn="just">
              <a:buSzPts val="1600"/>
            </a:pPr>
            <a:endParaRPr lang="en-US" sz="1600" dirty="0">
              <a:solidFill>
                <a:schemeClr val="dk2"/>
              </a:solidFill>
            </a:endParaRPr>
          </a:p>
          <a:p>
            <a:pPr marL="412750" indent="-285750" algn="just">
              <a:buSzPts val="1600"/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tx1"/>
                </a:solidFill>
              </a:rPr>
              <a:t>Hessian</a:t>
            </a: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1DFA373D-90A2-72E6-4D63-B119A191BB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177" y="1511393"/>
            <a:ext cx="4288496" cy="645684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6C6D26B3-6A39-BB63-4B94-7ECE84FE25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8177" y="2722353"/>
            <a:ext cx="2524910" cy="645683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99F412C4-584C-3637-4A38-C3FDD1CE8D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8177" y="3917801"/>
            <a:ext cx="2044699" cy="629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3734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38926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20"/>
          <p:cNvSpPr txBox="1">
            <a:spLocks noGrp="1"/>
          </p:cNvSpPr>
          <p:nvPr>
            <p:ph type="title"/>
          </p:nvPr>
        </p:nvSpPr>
        <p:spPr>
          <a:xfrm>
            <a:off x="640150" y="2136255"/>
            <a:ext cx="4751100" cy="746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000" rIns="0" bIns="0" anchor="t" anchorCtr="0">
            <a:spAutoFit/>
          </a:bodyPr>
          <a:lstStyle/>
          <a:p>
            <a:pPr marL="1270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it-IT" dirty="0" err="1">
                <a:solidFill>
                  <a:schemeClr val="lt1"/>
                </a:solidFill>
              </a:rPr>
              <a:t>Optimization</a:t>
            </a:r>
            <a:endParaRPr dirty="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>
          <a:extLst>
            <a:ext uri="{FF2B5EF4-FFF2-40B4-BE49-F238E27FC236}">
              <a16:creationId xmlns:a16="http://schemas.microsoft.com/office/drawing/2014/main" id="{C4676AC9-EC3B-41A1-6BDB-FE996C6C4F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>
            <a:extLst>
              <a:ext uri="{FF2B5EF4-FFF2-40B4-BE49-F238E27FC236}">
                <a16:creationId xmlns:a16="http://schemas.microsoft.com/office/drawing/2014/main" id="{42262C4E-0378-5614-D7C0-93F9374A4D5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0156" y="402679"/>
            <a:ext cx="7863900" cy="800219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lvl="0"/>
            <a:r>
              <a:rPr lang="en-US" dirty="0"/>
              <a:t>Gradient Descent </a:t>
            </a:r>
            <a:br>
              <a:rPr lang="en-US" dirty="0"/>
            </a:br>
            <a:r>
              <a:rPr lang="en-US" dirty="0"/>
              <a:t>(basic) </a:t>
            </a:r>
            <a:endParaRPr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78F1A8F9-B84E-C7A8-61E6-574CD22430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156" y="1428832"/>
            <a:ext cx="2501266" cy="517089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745E8155-A148-6C5E-DA2A-8914C365E6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8906" y="113314"/>
            <a:ext cx="3264212" cy="4916872"/>
          </a:xfrm>
          <a:prstGeom prst="rect">
            <a:avLst/>
          </a:prstGeom>
        </p:spPr>
      </p:pic>
      <p:sp>
        <p:nvSpPr>
          <p:cNvPr id="19" name="Google Shape;71;p15">
            <a:extLst>
              <a:ext uri="{FF2B5EF4-FFF2-40B4-BE49-F238E27FC236}">
                <a16:creationId xmlns:a16="http://schemas.microsoft.com/office/drawing/2014/main" id="{CDFA9FFF-CB73-FBF6-BB46-222726C9136E}"/>
              </a:ext>
            </a:extLst>
          </p:cNvPr>
          <p:cNvSpPr txBox="1">
            <a:spLocks/>
          </p:cNvSpPr>
          <p:nvPr/>
        </p:nvSpPr>
        <p:spPr>
          <a:xfrm>
            <a:off x="546482" y="2311956"/>
            <a:ext cx="4723350" cy="2831544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L="914400" marR="0" lvl="1" indent="-228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L="1371600" marR="0" lvl="2" indent="-228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L="1828800" marR="0" lvl="3" indent="-228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L="2286000" marR="0" lvl="4" indent="-228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L="2743200" marR="0" lvl="5" indent="-228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L="3200400" marR="0" lvl="6" indent="-228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L="3657600" marR="0" lvl="7" indent="-228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L="4114800" marR="0" lvl="8" indent="-22860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marL="127000" indent="0" algn="just">
              <a:buSzPts val="1600"/>
            </a:pPr>
            <a:endParaRPr lang="en-US" sz="1600" dirty="0">
              <a:solidFill>
                <a:schemeClr val="dk2"/>
              </a:solidFill>
            </a:endParaRPr>
          </a:p>
          <a:p>
            <a:pPr marL="127000" indent="0" algn="just">
              <a:buSzPts val="1600"/>
            </a:pPr>
            <a:r>
              <a:rPr lang="en-US" sz="1600" b="1" dirty="0">
                <a:solidFill>
                  <a:schemeClr val="tx1"/>
                </a:solidFill>
              </a:rPr>
              <a:t>Assumptions:</a:t>
            </a:r>
          </a:p>
          <a:p>
            <a:pPr marL="412750" indent="-285750" algn="just">
              <a:buSzPts val="1600"/>
              <a:buFont typeface="Arial" panose="020B0604020202020204" pitchFamily="34" charset="0"/>
              <a:buChar char="•"/>
            </a:pPr>
            <a:r>
              <a:rPr lang="en-US" sz="1600" i="1" dirty="0" err="1">
                <a:solidFill>
                  <a:schemeClr val="dk2"/>
                </a:solidFill>
              </a:rPr>
              <a:t>tol</a:t>
            </a:r>
            <a:r>
              <a:rPr lang="en-US" sz="1600" dirty="0">
                <a:solidFill>
                  <a:schemeClr val="dk2"/>
                </a:solidFill>
              </a:rPr>
              <a:t> = 1e-04;</a:t>
            </a:r>
            <a:endParaRPr lang="en-US" sz="1600" dirty="0">
              <a:solidFill>
                <a:schemeClr val="tx1"/>
              </a:solidFill>
            </a:endParaRPr>
          </a:p>
          <a:p>
            <a:pPr marL="412750" indent="-285750" algn="just">
              <a:buSzPts val="1600"/>
              <a:buFont typeface="Arial" panose="020B0604020202020204" pitchFamily="34" charset="0"/>
              <a:buChar char="•"/>
            </a:pPr>
            <a:r>
              <a:rPr lang="en-US" sz="1600" i="1" dirty="0">
                <a:solidFill>
                  <a:schemeClr val="dk2"/>
                </a:solidFill>
              </a:rPr>
              <a:t>x0</a:t>
            </a:r>
            <a:r>
              <a:rPr lang="en-US" sz="1600" dirty="0">
                <a:solidFill>
                  <a:schemeClr val="dk2"/>
                </a:solidFill>
              </a:rPr>
              <a:t> = zero vector;</a:t>
            </a:r>
          </a:p>
          <a:p>
            <a:pPr marL="412750" indent="-285750" algn="just">
              <a:buSzPts val="1600"/>
              <a:buFont typeface="Arial" panose="020B0604020202020204" pitchFamily="34" charset="0"/>
              <a:buChar char="•"/>
            </a:pPr>
            <a:r>
              <a:rPr lang="en-US" sz="1600" i="1" dirty="0" err="1">
                <a:solidFill>
                  <a:schemeClr val="dk2"/>
                </a:solidFill>
              </a:rPr>
              <a:t>max_iter</a:t>
            </a:r>
            <a:r>
              <a:rPr lang="en-US" sz="1600" dirty="0">
                <a:solidFill>
                  <a:schemeClr val="dk2"/>
                </a:solidFill>
              </a:rPr>
              <a:t> = 10000;</a:t>
            </a:r>
          </a:p>
          <a:p>
            <a:pPr marL="412750" indent="-285750" algn="just">
              <a:buSzPts val="1600"/>
              <a:buFont typeface="Arial" panose="020B0604020202020204" pitchFamily="34" charset="0"/>
              <a:buChar char="•"/>
            </a:pPr>
            <a:r>
              <a:rPr lang="en-US" sz="1600" i="1" dirty="0">
                <a:solidFill>
                  <a:schemeClr val="dk2"/>
                </a:solidFill>
              </a:rPr>
              <a:t>gamma</a:t>
            </a:r>
            <a:r>
              <a:rPr lang="en-US" sz="1600" dirty="0">
                <a:solidFill>
                  <a:schemeClr val="dk2"/>
                </a:solidFill>
              </a:rPr>
              <a:t> = 0.6.</a:t>
            </a:r>
          </a:p>
          <a:p>
            <a:pPr marL="412750" indent="-285750" algn="just">
              <a:buSzPts val="1600"/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/>
              </a:solidFill>
            </a:endParaRPr>
          </a:p>
          <a:p>
            <a:pPr marL="412750" indent="-285750" algn="just">
              <a:buSzPts val="1600"/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/>
              </a:solidFill>
            </a:endParaRPr>
          </a:p>
          <a:p>
            <a:pPr marL="127000" indent="0" algn="just">
              <a:buSzPts val="1600"/>
            </a:pPr>
            <a:endParaRPr lang="en-US" sz="1600" b="1" dirty="0">
              <a:solidFill>
                <a:schemeClr val="dk2"/>
              </a:solidFill>
            </a:endParaRPr>
          </a:p>
          <a:p>
            <a:pPr marL="127000" indent="0" algn="just">
              <a:buSzPts val="1600"/>
            </a:pPr>
            <a:endParaRPr lang="en-US" sz="1600" b="1" dirty="0">
              <a:solidFill>
                <a:schemeClr val="tx1"/>
              </a:solidFill>
            </a:endParaRPr>
          </a:p>
        </p:txBody>
      </p: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A0C68511-C9DF-FE63-641F-8617996651B1}"/>
              </a:ext>
            </a:extLst>
          </p:cNvPr>
          <p:cNvCxnSpPr/>
          <p:nvPr/>
        </p:nvCxnSpPr>
        <p:spPr>
          <a:xfrm>
            <a:off x="5654843" y="4427621"/>
            <a:ext cx="0" cy="49329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07578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>
          <a:extLst>
            <a:ext uri="{FF2B5EF4-FFF2-40B4-BE49-F238E27FC236}">
              <a16:creationId xmlns:a16="http://schemas.microsoft.com/office/drawing/2014/main" id="{4341174B-99B4-2003-13E7-B1AAEB6BA1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>
            <a:extLst>
              <a:ext uri="{FF2B5EF4-FFF2-40B4-BE49-F238E27FC236}">
                <a16:creationId xmlns:a16="http://schemas.microsoft.com/office/drawing/2014/main" id="{496C4CA9-9ECB-FEE2-1D73-D23255E1E91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0156" y="402679"/>
            <a:ext cx="7863900" cy="800219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lvl="0"/>
            <a:r>
              <a:rPr lang="en-US" dirty="0"/>
              <a:t>Gradient Descent </a:t>
            </a:r>
            <a:br>
              <a:rPr lang="en-US" dirty="0"/>
            </a:br>
            <a:r>
              <a:rPr lang="en-US" dirty="0"/>
              <a:t>(Lipschitz convex) </a:t>
            </a:r>
            <a:endParaRPr dirty="0"/>
          </a:p>
        </p:txBody>
      </p:sp>
      <p:sp>
        <p:nvSpPr>
          <p:cNvPr id="19" name="Google Shape;71;p15">
            <a:extLst>
              <a:ext uri="{FF2B5EF4-FFF2-40B4-BE49-F238E27FC236}">
                <a16:creationId xmlns:a16="http://schemas.microsoft.com/office/drawing/2014/main" id="{7711C86E-5E4E-B1C5-A6BE-63C47DF85203}"/>
              </a:ext>
            </a:extLst>
          </p:cNvPr>
          <p:cNvSpPr txBox="1">
            <a:spLocks/>
          </p:cNvSpPr>
          <p:nvPr/>
        </p:nvSpPr>
        <p:spPr>
          <a:xfrm>
            <a:off x="570546" y="2311956"/>
            <a:ext cx="4723350" cy="2831544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L="914400" marR="0" lvl="1" indent="-228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L="1371600" marR="0" lvl="2" indent="-228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L="1828800" marR="0" lvl="3" indent="-228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L="2286000" marR="0" lvl="4" indent="-228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L="2743200" marR="0" lvl="5" indent="-228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L="3200400" marR="0" lvl="6" indent="-228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L="3657600" marR="0" lvl="7" indent="-228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L="4114800" marR="0" lvl="8" indent="-22860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marL="127000" indent="0" algn="just">
              <a:buSzPts val="1600"/>
            </a:pPr>
            <a:endParaRPr lang="en-US" sz="1600" dirty="0">
              <a:solidFill>
                <a:schemeClr val="dk2"/>
              </a:solidFill>
            </a:endParaRPr>
          </a:p>
          <a:p>
            <a:pPr marL="127000" indent="0" algn="just">
              <a:buSzPts val="1600"/>
            </a:pPr>
            <a:r>
              <a:rPr lang="en-US" sz="1600" b="1" dirty="0">
                <a:solidFill>
                  <a:schemeClr val="tx1"/>
                </a:solidFill>
              </a:rPr>
              <a:t>Assumptions:</a:t>
            </a:r>
            <a:endParaRPr lang="en-US" sz="1600" dirty="0">
              <a:solidFill>
                <a:schemeClr val="tx1"/>
              </a:solidFill>
            </a:endParaRPr>
          </a:p>
          <a:p>
            <a:pPr marL="412750" indent="-285750" algn="just">
              <a:buSzPts val="1600"/>
              <a:buFont typeface="Arial" panose="020B0604020202020204" pitchFamily="34" charset="0"/>
              <a:buChar char="•"/>
            </a:pPr>
            <a:r>
              <a:rPr lang="en-US" sz="1600" i="1" dirty="0" err="1">
                <a:solidFill>
                  <a:schemeClr val="dk2"/>
                </a:solidFill>
              </a:rPr>
              <a:t>tol</a:t>
            </a:r>
            <a:r>
              <a:rPr lang="en-US" sz="1600" dirty="0">
                <a:solidFill>
                  <a:schemeClr val="dk2"/>
                </a:solidFill>
              </a:rPr>
              <a:t> = 1e-04;</a:t>
            </a:r>
            <a:endParaRPr lang="en-US" sz="1600" dirty="0">
              <a:solidFill>
                <a:schemeClr val="tx1"/>
              </a:solidFill>
            </a:endParaRPr>
          </a:p>
          <a:p>
            <a:pPr marL="412750" indent="-285750" algn="just">
              <a:buSzPts val="1600"/>
              <a:buFont typeface="Arial" panose="020B0604020202020204" pitchFamily="34" charset="0"/>
              <a:buChar char="•"/>
            </a:pPr>
            <a:r>
              <a:rPr lang="en-US" sz="1600" i="1" dirty="0">
                <a:solidFill>
                  <a:schemeClr val="dk2"/>
                </a:solidFill>
              </a:rPr>
              <a:t>x0</a:t>
            </a:r>
            <a:r>
              <a:rPr lang="en-US" sz="1600" dirty="0">
                <a:solidFill>
                  <a:schemeClr val="dk2"/>
                </a:solidFill>
              </a:rPr>
              <a:t> = zero vector;</a:t>
            </a:r>
          </a:p>
          <a:p>
            <a:pPr marL="412750" indent="-285750" algn="just">
              <a:buSzPts val="1600"/>
              <a:buFont typeface="Arial" panose="020B0604020202020204" pitchFamily="34" charset="0"/>
              <a:buChar char="•"/>
            </a:pPr>
            <a:r>
              <a:rPr lang="en-US" sz="1600" i="1" dirty="0" err="1">
                <a:solidFill>
                  <a:schemeClr val="dk2"/>
                </a:solidFill>
              </a:rPr>
              <a:t>max_iter</a:t>
            </a:r>
            <a:r>
              <a:rPr lang="en-US" sz="1600" dirty="0">
                <a:solidFill>
                  <a:schemeClr val="dk2"/>
                </a:solidFill>
              </a:rPr>
              <a:t> = 10000;</a:t>
            </a:r>
          </a:p>
          <a:p>
            <a:pPr marL="412750" indent="-285750" algn="just">
              <a:buSzPts val="1600"/>
              <a:buFont typeface="Arial" panose="020B0604020202020204" pitchFamily="34" charset="0"/>
              <a:buChar char="•"/>
            </a:pPr>
            <a:r>
              <a:rPr lang="en-US" sz="1600" i="1" dirty="0">
                <a:solidFill>
                  <a:schemeClr val="dk2"/>
                </a:solidFill>
              </a:rPr>
              <a:t>x*</a:t>
            </a:r>
            <a:r>
              <a:rPr lang="en-US" sz="1600" dirty="0">
                <a:solidFill>
                  <a:schemeClr val="dk2"/>
                </a:solidFill>
              </a:rPr>
              <a:t> = 0.01908 (GD result).</a:t>
            </a:r>
          </a:p>
          <a:p>
            <a:pPr marL="412750" indent="-285750" algn="just">
              <a:buSzPts val="1600"/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/>
              </a:solidFill>
            </a:endParaRPr>
          </a:p>
          <a:p>
            <a:pPr marL="412750" indent="-285750" algn="just">
              <a:buSzPts val="1600"/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/>
              </a:solidFill>
            </a:endParaRPr>
          </a:p>
          <a:p>
            <a:pPr marL="127000" indent="0" algn="just">
              <a:buSzPts val="1600"/>
            </a:pPr>
            <a:endParaRPr lang="en-US" sz="1600" b="1" dirty="0">
              <a:solidFill>
                <a:schemeClr val="dk2"/>
              </a:solidFill>
            </a:endParaRPr>
          </a:p>
          <a:p>
            <a:pPr marL="127000" indent="0" algn="just">
              <a:buSzPts val="1600"/>
            </a:pPr>
            <a:endParaRPr lang="en-US" sz="1600" b="1" dirty="0">
              <a:solidFill>
                <a:schemeClr val="tx1"/>
              </a:solidFill>
            </a:endParaRP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BED66D11-F3E1-7F8C-9D68-E8D2F84AAE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546" y="1273438"/>
            <a:ext cx="2853166" cy="777275"/>
          </a:xfrm>
          <a:prstGeom prst="rect">
            <a:avLst/>
          </a:prstGeom>
        </p:spPr>
      </p:pic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FA685617-4147-1B13-F50C-9DE3C00141CE}"/>
              </a:ext>
            </a:extLst>
          </p:cNvPr>
          <p:cNvCxnSpPr/>
          <p:nvPr/>
        </p:nvCxnSpPr>
        <p:spPr>
          <a:xfrm>
            <a:off x="5654843" y="4427621"/>
            <a:ext cx="0" cy="49329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" name="Immagine 11">
            <a:extLst>
              <a:ext uri="{FF2B5EF4-FFF2-40B4-BE49-F238E27FC236}">
                <a16:creationId xmlns:a16="http://schemas.microsoft.com/office/drawing/2014/main" id="{A589B468-2CFE-92B4-9C71-26307416F0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0290" y="116338"/>
            <a:ext cx="3268435" cy="4910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0717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>
          <a:extLst>
            <a:ext uri="{FF2B5EF4-FFF2-40B4-BE49-F238E27FC236}">
              <a16:creationId xmlns:a16="http://schemas.microsoft.com/office/drawing/2014/main" id="{C2E4FC29-1CB6-7D58-8B0F-9CD54F08B9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>
            <a:extLst>
              <a:ext uri="{FF2B5EF4-FFF2-40B4-BE49-F238E27FC236}">
                <a16:creationId xmlns:a16="http://schemas.microsoft.com/office/drawing/2014/main" id="{46AA29EC-C8DB-9698-C8A0-F63403AB5D5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0156" y="402679"/>
            <a:ext cx="7863900" cy="800219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lvl="0"/>
            <a:r>
              <a:rPr lang="en-US" dirty="0"/>
              <a:t>Gradient Descent </a:t>
            </a:r>
            <a:br>
              <a:rPr lang="en-US" dirty="0"/>
            </a:br>
            <a:r>
              <a:rPr lang="en-US" dirty="0"/>
              <a:t>(smooth convex) </a:t>
            </a:r>
            <a:endParaRPr dirty="0"/>
          </a:p>
        </p:txBody>
      </p:sp>
      <p:sp>
        <p:nvSpPr>
          <p:cNvPr id="19" name="Google Shape;71;p15">
            <a:extLst>
              <a:ext uri="{FF2B5EF4-FFF2-40B4-BE49-F238E27FC236}">
                <a16:creationId xmlns:a16="http://schemas.microsoft.com/office/drawing/2014/main" id="{0A8CC1E1-F09D-4A0E-E6D3-C3D43F885DFA}"/>
              </a:ext>
            </a:extLst>
          </p:cNvPr>
          <p:cNvSpPr txBox="1">
            <a:spLocks/>
          </p:cNvSpPr>
          <p:nvPr/>
        </p:nvSpPr>
        <p:spPr>
          <a:xfrm>
            <a:off x="570546" y="2311956"/>
            <a:ext cx="4723350" cy="2265236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L="914400" marR="0" lvl="1" indent="-228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L="1371600" marR="0" lvl="2" indent="-228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L="1828800" marR="0" lvl="3" indent="-228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L="2286000" marR="0" lvl="4" indent="-228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L="2743200" marR="0" lvl="5" indent="-228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L="3200400" marR="0" lvl="6" indent="-228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L="3657600" marR="0" lvl="7" indent="-228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L="4114800" marR="0" lvl="8" indent="-22860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marL="127000" indent="0" algn="just">
              <a:buSzPts val="1600"/>
            </a:pPr>
            <a:endParaRPr lang="en-US" sz="1600" dirty="0">
              <a:solidFill>
                <a:schemeClr val="dk2"/>
              </a:solidFill>
            </a:endParaRPr>
          </a:p>
          <a:p>
            <a:pPr marL="127000" indent="0" algn="just">
              <a:buSzPts val="1600"/>
            </a:pPr>
            <a:r>
              <a:rPr lang="en-US" sz="1600" b="1" dirty="0">
                <a:solidFill>
                  <a:schemeClr val="tx1"/>
                </a:solidFill>
              </a:rPr>
              <a:t>Assumptions:</a:t>
            </a:r>
            <a:endParaRPr lang="en-US" sz="1600" dirty="0">
              <a:solidFill>
                <a:schemeClr val="tx1"/>
              </a:solidFill>
            </a:endParaRPr>
          </a:p>
          <a:p>
            <a:pPr marL="412750" indent="-285750" algn="just">
              <a:buSzPts val="1600"/>
              <a:buFont typeface="Arial" panose="020B0604020202020204" pitchFamily="34" charset="0"/>
              <a:buChar char="•"/>
            </a:pPr>
            <a:r>
              <a:rPr lang="en-US" sz="1600" i="1" dirty="0" err="1">
                <a:solidFill>
                  <a:schemeClr val="dk2"/>
                </a:solidFill>
              </a:rPr>
              <a:t>tol</a:t>
            </a:r>
            <a:r>
              <a:rPr lang="en-US" sz="1600" dirty="0">
                <a:solidFill>
                  <a:schemeClr val="dk2"/>
                </a:solidFill>
              </a:rPr>
              <a:t> = 1e-04;</a:t>
            </a:r>
            <a:endParaRPr lang="en-US" sz="1600" dirty="0">
              <a:solidFill>
                <a:schemeClr val="tx1"/>
              </a:solidFill>
            </a:endParaRPr>
          </a:p>
          <a:p>
            <a:pPr marL="412750" indent="-285750" algn="just">
              <a:buSzPts val="1600"/>
              <a:buFont typeface="Arial" panose="020B0604020202020204" pitchFamily="34" charset="0"/>
              <a:buChar char="•"/>
            </a:pPr>
            <a:r>
              <a:rPr lang="en-US" sz="1600" i="1" dirty="0">
                <a:solidFill>
                  <a:schemeClr val="dk2"/>
                </a:solidFill>
              </a:rPr>
              <a:t>x0</a:t>
            </a:r>
            <a:r>
              <a:rPr lang="en-US" sz="1600" dirty="0">
                <a:solidFill>
                  <a:schemeClr val="dk2"/>
                </a:solidFill>
              </a:rPr>
              <a:t> = zero vector;</a:t>
            </a:r>
          </a:p>
          <a:p>
            <a:pPr marL="412750" indent="-285750" algn="just">
              <a:buSzPts val="1600"/>
              <a:buFont typeface="Arial" panose="020B0604020202020204" pitchFamily="34" charset="0"/>
              <a:buChar char="•"/>
            </a:pPr>
            <a:r>
              <a:rPr lang="en-US" sz="1600" i="1" dirty="0" err="1">
                <a:solidFill>
                  <a:schemeClr val="dk2"/>
                </a:solidFill>
              </a:rPr>
              <a:t>max_iter</a:t>
            </a:r>
            <a:r>
              <a:rPr lang="en-US" sz="1600" dirty="0">
                <a:solidFill>
                  <a:schemeClr val="dk2"/>
                </a:solidFill>
              </a:rPr>
              <a:t> = 10000.</a:t>
            </a:r>
            <a:endParaRPr lang="en-US" sz="1600" dirty="0">
              <a:solidFill>
                <a:schemeClr val="tx1"/>
              </a:solidFill>
            </a:endParaRPr>
          </a:p>
          <a:p>
            <a:pPr marL="412750" indent="-285750" algn="just">
              <a:buSzPts val="1600"/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/>
              </a:solidFill>
            </a:endParaRPr>
          </a:p>
          <a:p>
            <a:pPr marL="127000" indent="0" algn="just">
              <a:buSzPts val="1600"/>
            </a:pPr>
            <a:endParaRPr lang="en-US" sz="1600" b="1" dirty="0">
              <a:solidFill>
                <a:schemeClr val="dk2"/>
              </a:solidFill>
            </a:endParaRPr>
          </a:p>
          <a:p>
            <a:pPr marL="127000" indent="0" algn="just">
              <a:buSzPts val="1600"/>
            </a:pPr>
            <a:endParaRPr lang="en-US" sz="1600" b="1" dirty="0">
              <a:solidFill>
                <a:schemeClr val="tx1"/>
              </a:solidFill>
            </a:endParaRPr>
          </a:p>
        </p:txBody>
      </p:sp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3AB58127-0EE0-9FAB-4E9A-1EC1894A5184}"/>
              </a:ext>
            </a:extLst>
          </p:cNvPr>
          <p:cNvCxnSpPr/>
          <p:nvPr/>
        </p:nvCxnSpPr>
        <p:spPr>
          <a:xfrm>
            <a:off x="5654843" y="4427621"/>
            <a:ext cx="0" cy="49329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Immagine 2">
            <a:extLst>
              <a:ext uri="{FF2B5EF4-FFF2-40B4-BE49-F238E27FC236}">
                <a16:creationId xmlns:a16="http://schemas.microsoft.com/office/drawing/2014/main" id="{766F1BBD-FD06-7AC4-36BE-B3B8829189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0290" y="117926"/>
            <a:ext cx="3263586" cy="4907648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CDB21E20-9B3C-CF67-3FCE-1B7026A9C3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155" y="1421946"/>
            <a:ext cx="1590209" cy="515138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3C2A65EF-4A7E-6137-1336-16E421D65B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79795" y="1342374"/>
            <a:ext cx="895531" cy="674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0239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>
          <a:extLst>
            <a:ext uri="{FF2B5EF4-FFF2-40B4-BE49-F238E27FC236}">
              <a16:creationId xmlns:a16="http://schemas.microsoft.com/office/drawing/2014/main" id="{8FECFBA1-FA36-8D9A-754F-94FABE70E3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20">
            <a:extLst>
              <a:ext uri="{FF2B5EF4-FFF2-40B4-BE49-F238E27FC236}">
                <a16:creationId xmlns:a16="http://schemas.microsoft.com/office/drawing/2014/main" id="{9A9E8D87-048F-54DA-827F-0483375A4F6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38926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20">
            <a:extLst>
              <a:ext uri="{FF2B5EF4-FFF2-40B4-BE49-F238E27FC236}">
                <a16:creationId xmlns:a16="http://schemas.microsoft.com/office/drawing/2014/main" id="{981FA90F-66CF-9776-5E45-96422F54637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0150" y="2136255"/>
            <a:ext cx="4751100" cy="746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000" rIns="0" bIns="0" anchor="t" anchorCtr="0">
            <a:spAutoFit/>
          </a:bodyPr>
          <a:lstStyle/>
          <a:p>
            <a:pPr marL="1270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dirty="0">
                <a:solidFill>
                  <a:schemeClr val="lt1"/>
                </a:solidFill>
              </a:rPr>
              <a:t>What is Formula 1?</a:t>
            </a:r>
            <a:endParaRPr dirty="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05400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>
          <a:extLst>
            <a:ext uri="{FF2B5EF4-FFF2-40B4-BE49-F238E27FC236}">
              <a16:creationId xmlns:a16="http://schemas.microsoft.com/office/drawing/2014/main" id="{3EF6A77B-A257-818B-D072-3FD1CE5961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>
            <a:extLst>
              <a:ext uri="{FF2B5EF4-FFF2-40B4-BE49-F238E27FC236}">
                <a16:creationId xmlns:a16="http://schemas.microsoft.com/office/drawing/2014/main" id="{B128D272-0549-231B-153F-75F5633A5D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0156" y="402679"/>
            <a:ext cx="7863900" cy="800219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lvl="0"/>
            <a:r>
              <a:rPr lang="en-US" dirty="0"/>
              <a:t>Gradient Descent </a:t>
            </a:r>
            <a:br>
              <a:rPr lang="en-US" dirty="0"/>
            </a:br>
            <a:r>
              <a:rPr lang="en-US" dirty="0"/>
              <a:t>(strongly convex) </a:t>
            </a:r>
            <a:endParaRPr dirty="0"/>
          </a:p>
        </p:txBody>
      </p:sp>
      <p:sp>
        <p:nvSpPr>
          <p:cNvPr id="19" name="Google Shape;71;p15">
            <a:extLst>
              <a:ext uri="{FF2B5EF4-FFF2-40B4-BE49-F238E27FC236}">
                <a16:creationId xmlns:a16="http://schemas.microsoft.com/office/drawing/2014/main" id="{A9FDB21E-74EE-254C-A973-EB59029A93DC}"/>
              </a:ext>
            </a:extLst>
          </p:cNvPr>
          <p:cNvSpPr txBox="1">
            <a:spLocks/>
          </p:cNvSpPr>
          <p:nvPr/>
        </p:nvSpPr>
        <p:spPr>
          <a:xfrm>
            <a:off x="570546" y="2311956"/>
            <a:ext cx="4723350" cy="1698927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L="914400" marR="0" lvl="1" indent="-228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L="1371600" marR="0" lvl="2" indent="-228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L="1828800" marR="0" lvl="3" indent="-228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L="2286000" marR="0" lvl="4" indent="-228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L="2743200" marR="0" lvl="5" indent="-228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L="3200400" marR="0" lvl="6" indent="-228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L="3657600" marR="0" lvl="7" indent="-228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L="4114800" marR="0" lvl="8" indent="-22860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marL="127000" indent="0" algn="just">
              <a:buSzPts val="1600"/>
            </a:pPr>
            <a:endParaRPr lang="en-US" sz="1600" dirty="0">
              <a:solidFill>
                <a:schemeClr val="dk2"/>
              </a:solidFill>
            </a:endParaRPr>
          </a:p>
          <a:p>
            <a:pPr marL="127000" indent="0" algn="just">
              <a:buSzPts val="1600"/>
            </a:pPr>
            <a:r>
              <a:rPr lang="en-US" sz="1600" b="1" dirty="0">
                <a:solidFill>
                  <a:schemeClr val="tx1"/>
                </a:solidFill>
              </a:rPr>
              <a:t>Assumptions:</a:t>
            </a:r>
            <a:endParaRPr lang="en-US" sz="1600" dirty="0">
              <a:solidFill>
                <a:schemeClr val="tx1"/>
              </a:solidFill>
            </a:endParaRPr>
          </a:p>
          <a:p>
            <a:pPr marL="412750" indent="-285750" algn="just">
              <a:buSzPts val="1600"/>
              <a:buFont typeface="Arial" panose="020B0604020202020204" pitchFamily="34" charset="0"/>
              <a:buChar char="•"/>
            </a:pPr>
            <a:r>
              <a:rPr lang="en-US" sz="1600" i="1" dirty="0" err="1">
                <a:solidFill>
                  <a:schemeClr val="dk2"/>
                </a:solidFill>
              </a:rPr>
              <a:t>tol</a:t>
            </a:r>
            <a:r>
              <a:rPr lang="en-US" sz="1600" dirty="0">
                <a:solidFill>
                  <a:schemeClr val="dk2"/>
                </a:solidFill>
              </a:rPr>
              <a:t> = 1e-04;</a:t>
            </a:r>
            <a:endParaRPr lang="en-US" sz="1600" dirty="0">
              <a:solidFill>
                <a:schemeClr val="tx1"/>
              </a:solidFill>
            </a:endParaRPr>
          </a:p>
          <a:p>
            <a:pPr marL="412750" indent="-285750" algn="just">
              <a:buSzPts val="1600"/>
              <a:buFont typeface="Arial" panose="020B0604020202020204" pitchFamily="34" charset="0"/>
              <a:buChar char="•"/>
            </a:pPr>
            <a:r>
              <a:rPr lang="en-US" sz="1600" i="1" dirty="0">
                <a:solidFill>
                  <a:schemeClr val="dk2"/>
                </a:solidFill>
              </a:rPr>
              <a:t>x0</a:t>
            </a:r>
            <a:r>
              <a:rPr lang="en-US" sz="1600" dirty="0">
                <a:solidFill>
                  <a:schemeClr val="dk2"/>
                </a:solidFill>
              </a:rPr>
              <a:t> = zero vector;</a:t>
            </a:r>
          </a:p>
          <a:p>
            <a:pPr marL="412750" indent="-285750" algn="just">
              <a:buSzPts val="1600"/>
              <a:buFont typeface="Arial" panose="020B0604020202020204" pitchFamily="34" charset="0"/>
              <a:buChar char="•"/>
            </a:pPr>
            <a:r>
              <a:rPr lang="en-US" sz="1600" i="1" dirty="0" err="1">
                <a:solidFill>
                  <a:schemeClr val="dk2"/>
                </a:solidFill>
              </a:rPr>
              <a:t>max_iter</a:t>
            </a:r>
            <a:r>
              <a:rPr lang="en-US" sz="1600" dirty="0">
                <a:solidFill>
                  <a:schemeClr val="dk2"/>
                </a:solidFill>
              </a:rPr>
              <a:t> = 10000. </a:t>
            </a:r>
            <a:endParaRPr lang="en-US" sz="1600" b="1" dirty="0">
              <a:solidFill>
                <a:schemeClr val="dk2"/>
              </a:solidFill>
            </a:endParaRPr>
          </a:p>
          <a:p>
            <a:pPr marL="127000" indent="0" algn="just">
              <a:buSzPts val="1600"/>
            </a:pPr>
            <a:endParaRPr lang="en-US" sz="1600" b="1" dirty="0">
              <a:solidFill>
                <a:schemeClr val="tx1"/>
              </a:solidFill>
            </a:endParaRPr>
          </a:p>
        </p:txBody>
      </p:sp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803A85BC-EED7-5733-1F93-D81B2BF062AD}"/>
              </a:ext>
            </a:extLst>
          </p:cNvPr>
          <p:cNvCxnSpPr/>
          <p:nvPr/>
        </p:nvCxnSpPr>
        <p:spPr>
          <a:xfrm>
            <a:off x="5654843" y="4427621"/>
            <a:ext cx="0" cy="49329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Immagine 4">
            <a:extLst>
              <a:ext uri="{FF2B5EF4-FFF2-40B4-BE49-F238E27FC236}">
                <a16:creationId xmlns:a16="http://schemas.microsoft.com/office/drawing/2014/main" id="{7ED31728-E1E9-B437-A513-15AA7B4618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155" y="1421946"/>
            <a:ext cx="1590209" cy="515138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1EA21FFC-C432-153C-8AD7-21865AFC45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1096" y="107180"/>
            <a:ext cx="3272356" cy="4929140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EED396E1-1E39-5C6C-3206-088B2E56AD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82846" y="1498397"/>
            <a:ext cx="1889154" cy="364574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92CF17F5-58B8-F771-A856-F1DDC6231D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4376" y="2027275"/>
            <a:ext cx="1171938" cy="515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0815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>
            <a:spLocks noGrp="1"/>
          </p:cNvSpPr>
          <p:nvPr>
            <p:ph type="title"/>
          </p:nvPr>
        </p:nvSpPr>
        <p:spPr>
          <a:xfrm>
            <a:off x="311700" y="312328"/>
            <a:ext cx="8520600" cy="572700"/>
          </a:xfrm>
        </p:spPr>
        <p:txBody>
          <a:bodyPr spcFirstLastPara="1" wrap="square" lIns="0" tIns="0" rIns="0" bIns="0" anchor="ctr" anchorCtr="0">
            <a:normAutofit/>
          </a:bodyPr>
          <a:lstStyle/>
          <a:p>
            <a:pPr lvl="0"/>
            <a:r>
              <a:rPr lang="en-US" sz="2600" b="1" dirty="0"/>
              <a:t>Comparison</a:t>
            </a:r>
            <a:r>
              <a:rPr lang="en-US" sz="3300" dirty="0"/>
              <a:t> </a:t>
            </a:r>
            <a:r>
              <a:rPr lang="en-US" sz="2600" b="1" dirty="0"/>
              <a:t>of</a:t>
            </a:r>
            <a:r>
              <a:rPr lang="en-US" sz="3300" dirty="0"/>
              <a:t> </a:t>
            </a:r>
            <a:r>
              <a:rPr lang="en-US" sz="2600" b="1" dirty="0"/>
              <a:t>GD</a:t>
            </a:r>
            <a:r>
              <a:rPr lang="en-US" sz="3300" dirty="0"/>
              <a:t> </a:t>
            </a:r>
            <a:r>
              <a:rPr lang="en-US" sz="2600" b="1" dirty="0"/>
              <a:t>methods</a:t>
            </a:r>
          </a:p>
        </p:txBody>
      </p:sp>
      <p:pic>
        <p:nvPicPr>
          <p:cNvPr id="5" name="Immagine 4" descr="Immagine che contiene testo, Diagramma, linea, schermata&#10;&#10;Il contenuto generato dall'IA potrebbe non essere corretto.">
            <a:extLst>
              <a:ext uri="{FF2B5EF4-FFF2-40B4-BE49-F238E27FC236}">
                <a16:creationId xmlns:a16="http://schemas.microsoft.com/office/drawing/2014/main" id="{BC0330A4-9C3E-D873-0252-12257B761ED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9" r="5" b="5"/>
          <a:stretch>
            <a:fillRect/>
          </a:stretch>
        </p:blipFill>
        <p:spPr>
          <a:xfrm>
            <a:off x="311700" y="1280414"/>
            <a:ext cx="4069800" cy="3264408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magine 6" descr="Immagine che contiene testo, schermata, Diagramma, linea&#10;&#10;Il contenuto generato dall'IA potrebbe non essere corretto.">
            <a:extLst>
              <a:ext uri="{FF2B5EF4-FFF2-40B4-BE49-F238E27FC236}">
                <a16:creationId xmlns:a16="http://schemas.microsoft.com/office/drawing/2014/main" id="{5A2639B9-AB5E-4523-F0E3-566649FE2E9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561" r="3" b="3"/>
          <a:stretch>
            <a:fillRect/>
          </a:stretch>
        </p:blipFill>
        <p:spPr>
          <a:xfrm>
            <a:off x="4762500" y="1280414"/>
            <a:ext cx="4069800" cy="32644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>
          <a:extLst>
            <a:ext uri="{FF2B5EF4-FFF2-40B4-BE49-F238E27FC236}">
              <a16:creationId xmlns:a16="http://schemas.microsoft.com/office/drawing/2014/main" id="{3F2B5340-3130-A756-D9D3-6860DD82B4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>
            <a:extLst>
              <a:ext uri="{FF2B5EF4-FFF2-40B4-BE49-F238E27FC236}">
                <a16:creationId xmlns:a16="http://schemas.microsoft.com/office/drawing/2014/main" id="{5EF00104-3601-5549-9257-C1331C64581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0156" y="402679"/>
            <a:ext cx="7863900" cy="800219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lvl="0"/>
            <a:r>
              <a:rPr lang="en-US" dirty="0" err="1"/>
              <a:t>Stochastical</a:t>
            </a:r>
            <a:r>
              <a:rPr lang="en-US" dirty="0"/>
              <a:t> Gradient Descent </a:t>
            </a:r>
            <a:br>
              <a:rPr lang="en-US" dirty="0"/>
            </a:br>
            <a:r>
              <a:rPr lang="en-US" dirty="0"/>
              <a:t>(basic) </a:t>
            </a:r>
            <a:endParaRPr dirty="0"/>
          </a:p>
        </p:txBody>
      </p:sp>
      <p:sp>
        <p:nvSpPr>
          <p:cNvPr id="19" name="Google Shape;71;p15">
            <a:extLst>
              <a:ext uri="{FF2B5EF4-FFF2-40B4-BE49-F238E27FC236}">
                <a16:creationId xmlns:a16="http://schemas.microsoft.com/office/drawing/2014/main" id="{80803837-A194-D81B-41CC-7F8FC56B24C5}"/>
              </a:ext>
            </a:extLst>
          </p:cNvPr>
          <p:cNvSpPr txBox="1">
            <a:spLocks/>
          </p:cNvSpPr>
          <p:nvPr/>
        </p:nvSpPr>
        <p:spPr>
          <a:xfrm>
            <a:off x="546482" y="2742607"/>
            <a:ext cx="4723350" cy="3397853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L="914400" marR="0" lvl="1" indent="-228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L="1371600" marR="0" lvl="2" indent="-228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L="1828800" marR="0" lvl="3" indent="-228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L="2286000" marR="0" lvl="4" indent="-228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L="2743200" marR="0" lvl="5" indent="-228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L="3200400" marR="0" lvl="6" indent="-228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L="3657600" marR="0" lvl="7" indent="-228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L="4114800" marR="0" lvl="8" indent="-22860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marL="127000" indent="0" algn="just">
              <a:buSzPts val="1600"/>
            </a:pPr>
            <a:endParaRPr lang="en-US" sz="1600" dirty="0">
              <a:solidFill>
                <a:schemeClr val="dk2"/>
              </a:solidFill>
            </a:endParaRPr>
          </a:p>
          <a:p>
            <a:pPr marL="127000" indent="0" algn="just">
              <a:buSzPts val="1600"/>
            </a:pPr>
            <a:r>
              <a:rPr lang="en-US" sz="1600" b="1" dirty="0">
                <a:solidFill>
                  <a:schemeClr val="tx1"/>
                </a:solidFill>
              </a:rPr>
              <a:t>Assumptions:</a:t>
            </a:r>
          </a:p>
          <a:p>
            <a:pPr marL="412750" indent="-285750" algn="just">
              <a:buSzPts val="1600"/>
              <a:buFont typeface="Arial" panose="020B0604020202020204" pitchFamily="34" charset="0"/>
              <a:buChar char="•"/>
            </a:pPr>
            <a:r>
              <a:rPr lang="en-US" sz="1600" i="1" dirty="0" err="1">
                <a:solidFill>
                  <a:schemeClr val="dk2"/>
                </a:solidFill>
              </a:rPr>
              <a:t>tol</a:t>
            </a:r>
            <a:r>
              <a:rPr lang="en-US" sz="1600" dirty="0">
                <a:solidFill>
                  <a:schemeClr val="dk2"/>
                </a:solidFill>
              </a:rPr>
              <a:t> = 1e-04;</a:t>
            </a:r>
            <a:endParaRPr lang="en-US" sz="1600" dirty="0">
              <a:solidFill>
                <a:schemeClr val="tx1"/>
              </a:solidFill>
            </a:endParaRPr>
          </a:p>
          <a:p>
            <a:pPr marL="412750" indent="-285750" algn="just">
              <a:buSzPts val="1600"/>
              <a:buFont typeface="Arial" panose="020B0604020202020204" pitchFamily="34" charset="0"/>
              <a:buChar char="•"/>
            </a:pPr>
            <a:r>
              <a:rPr lang="en-US" sz="1600" i="1" dirty="0">
                <a:solidFill>
                  <a:schemeClr val="dk2"/>
                </a:solidFill>
              </a:rPr>
              <a:t>x0</a:t>
            </a:r>
            <a:r>
              <a:rPr lang="en-US" sz="1600" dirty="0">
                <a:solidFill>
                  <a:schemeClr val="dk2"/>
                </a:solidFill>
              </a:rPr>
              <a:t> = zero vector;</a:t>
            </a:r>
          </a:p>
          <a:p>
            <a:pPr marL="412750" indent="-285750" algn="just">
              <a:buSzPts val="1600"/>
              <a:buFont typeface="Arial" panose="020B0604020202020204" pitchFamily="34" charset="0"/>
              <a:buChar char="•"/>
            </a:pPr>
            <a:r>
              <a:rPr lang="en-US" sz="1600" i="1" dirty="0" err="1">
                <a:solidFill>
                  <a:schemeClr val="dk2"/>
                </a:solidFill>
              </a:rPr>
              <a:t>max_iter</a:t>
            </a:r>
            <a:r>
              <a:rPr lang="en-US" sz="1600" dirty="0">
                <a:solidFill>
                  <a:schemeClr val="dk2"/>
                </a:solidFill>
              </a:rPr>
              <a:t> = 10000;</a:t>
            </a:r>
          </a:p>
          <a:p>
            <a:pPr marL="412750" indent="-285750" algn="just">
              <a:buSzPts val="1600"/>
              <a:buFont typeface="Arial" panose="020B0604020202020204" pitchFamily="34" charset="0"/>
              <a:buChar char="•"/>
            </a:pPr>
            <a:r>
              <a:rPr lang="en-US" sz="1600" i="1" dirty="0">
                <a:solidFill>
                  <a:schemeClr val="dk2"/>
                </a:solidFill>
              </a:rPr>
              <a:t>gamma</a:t>
            </a:r>
            <a:r>
              <a:rPr lang="en-US" sz="1600" dirty="0">
                <a:solidFill>
                  <a:schemeClr val="dk2"/>
                </a:solidFill>
              </a:rPr>
              <a:t> = 0.05;</a:t>
            </a:r>
          </a:p>
          <a:p>
            <a:pPr marL="412750" indent="-285750" algn="just">
              <a:buSzPts val="1600"/>
              <a:buFont typeface="Arial" panose="020B0604020202020204" pitchFamily="34" charset="0"/>
              <a:buChar char="•"/>
            </a:pPr>
            <a:r>
              <a:rPr lang="en-US" sz="1600" i="1" dirty="0" err="1">
                <a:solidFill>
                  <a:schemeClr val="dk2"/>
                </a:solidFill>
              </a:rPr>
              <a:t>batch_size</a:t>
            </a:r>
            <a:r>
              <a:rPr lang="en-US" sz="1600" i="1" dirty="0">
                <a:solidFill>
                  <a:schemeClr val="dk2"/>
                </a:solidFill>
              </a:rPr>
              <a:t> </a:t>
            </a:r>
            <a:r>
              <a:rPr lang="en-US" sz="1600" dirty="0">
                <a:solidFill>
                  <a:schemeClr val="dk2"/>
                </a:solidFill>
              </a:rPr>
              <a:t>= 32;</a:t>
            </a:r>
          </a:p>
          <a:p>
            <a:pPr marL="412750" indent="-285750" algn="just">
              <a:buSzPts val="1600"/>
              <a:buFont typeface="Arial" panose="020B0604020202020204" pitchFamily="34" charset="0"/>
              <a:buChar char="•"/>
            </a:pPr>
            <a:r>
              <a:rPr lang="en-US" sz="1600" i="1" dirty="0">
                <a:solidFill>
                  <a:schemeClr val="dk2"/>
                </a:solidFill>
              </a:rPr>
              <a:t>epochs</a:t>
            </a:r>
            <a:r>
              <a:rPr lang="en-US" sz="1600" dirty="0">
                <a:solidFill>
                  <a:schemeClr val="dk2"/>
                </a:solidFill>
              </a:rPr>
              <a:t> = 20.</a:t>
            </a:r>
          </a:p>
          <a:p>
            <a:pPr marL="412750" indent="-285750" algn="just">
              <a:buSzPts val="1600"/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/>
              </a:solidFill>
            </a:endParaRPr>
          </a:p>
          <a:p>
            <a:pPr marL="412750" indent="-285750" algn="just">
              <a:buSzPts val="1600"/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/>
              </a:solidFill>
            </a:endParaRPr>
          </a:p>
          <a:p>
            <a:pPr marL="127000" indent="0" algn="just">
              <a:buSzPts val="1600"/>
            </a:pPr>
            <a:endParaRPr lang="en-US" sz="1600" b="1" dirty="0">
              <a:solidFill>
                <a:schemeClr val="dk2"/>
              </a:solidFill>
            </a:endParaRPr>
          </a:p>
          <a:p>
            <a:pPr marL="127000" indent="0" algn="just">
              <a:buSzPts val="1600"/>
            </a:pPr>
            <a:endParaRPr lang="en-US" sz="1600" b="1" dirty="0">
              <a:solidFill>
                <a:schemeClr val="tx1"/>
              </a:solidFill>
            </a:endParaRPr>
          </a:p>
        </p:txBody>
      </p: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8F80BCBD-B336-5D44-C172-0922328ABB20}"/>
              </a:ext>
            </a:extLst>
          </p:cNvPr>
          <p:cNvCxnSpPr>
            <a:cxnSpLocks/>
          </p:cNvCxnSpPr>
          <p:nvPr/>
        </p:nvCxnSpPr>
        <p:spPr>
          <a:xfrm>
            <a:off x="5041232" y="4349414"/>
            <a:ext cx="0" cy="40305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Immagine 3">
            <a:extLst>
              <a:ext uri="{FF2B5EF4-FFF2-40B4-BE49-F238E27FC236}">
                <a16:creationId xmlns:a16="http://schemas.microsoft.com/office/drawing/2014/main" id="{91B2CE63-9939-2B20-C415-EE614FA4E0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156" y="1327667"/>
            <a:ext cx="2501266" cy="403047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376C6B16-78FC-189A-4C7C-6E1F86449E9D}"/>
              </a:ext>
            </a:extLst>
          </p:cNvPr>
          <p:cNvSpPr txBox="1"/>
          <p:nvPr/>
        </p:nvSpPr>
        <p:spPr>
          <a:xfrm>
            <a:off x="546482" y="1794833"/>
            <a:ext cx="4494750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dk2"/>
                </a:solidFill>
                <a:latin typeface="+mn-lt"/>
                <a:ea typeface="+mn-ea"/>
                <a:cs typeface="+mn-cs"/>
              </a:rPr>
              <a:t> Each epoch consists of several gradient updates.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dk2"/>
                </a:solidFill>
                <a:latin typeface="+mn-lt"/>
                <a:ea typeface="+mn-ea"/>
                <a:cs typeface="+mn-cs"/>
              </a:rPr>
              <a:t> The number of updates per epoch is as </a:t>
            </a:r>
          </a:p>
          <a:p>
            <a:pPr algn="l"/>
            <a:r>
              <a:rPr lang="en-US" i="1" dirty="0" err="1">
                <a:solidFill>
                  <a:schemeClr val="dk2"/>
                </a:solidFill>
                <a:latin typeface="+mn-lt"/>
                <a:ea typeface="+mn-ea"/>
                <a:cs typeface="+mn-cs"/>
              </a:rPr>
              <a:t>max_iter</a:t>
            </a:r>
            <a:r>
              <a:rPr lang="en-US" i="1" dirty="0">
                <a:solidFill>
                  <a:schemeClr val="dk2"/>
                </a:solidFill>
                <a:latin typeface="+mn-lt"/>
                <a:ea typeface="+mn-ea"/>
                <a:cs typeface="+mn-cs"/>
              </a:rPr>
              <a:t> / epochs</a:t>
            </a:r>
            <a:r>
              <a:rPr lang="en-US" dirty="0">
                <a:solidFill>
                  <a:schemeClr val="dk2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dk2"/>
                </a:solidFill>
                <a:latin typeface="+mn-lt"/>
                <a:ea typeface="+mn-ea"/>
                <a:cs typeface="+mn-cs"/>
              </a:rPr>
              <a:t> In each step, a mini-batch of size</a:t>
            </a:r>
            <a:r>
              <a:rPr lang="en-US" i="1" dirty="0">
                <a:solidFill>
                  <a:schemeClr val="dk2"/>
                </a:solidFill>
                <a:latin typeface="+mn-lt"/>
                <a:ea typeface="+mn-ea"/>
                <a:cs typeface="+mn-cs"/>
              </a:rPr>
              <a:t> </a:t>
            </a:r>
            <a:r>
              <a:rPr lang="en-US" i="1" dirty="0" err="1">
                <a:solidFill>
                  <a:schemeClr val="dk2"/>
                </a:solidFill>
                <a:latin typeface="+mn-lt"/>
                <a:ea typeface="+mn-ea"/>
                <a:cs typeface="+mn-cs"/>
              </a:rPr>
              <a:t>batch_size</a:t>
            </a:r>
            <a:r>
              <a:rPr lang="en-US" i="1" dirty="0">
                <a:solidFill>
                  <a:schemeClr val="dk2"/>
                </a:solidFill>
                <a:latin typeface="+mn-lt"/>
                <a:ea typeface="+mn-ea"/>
                <a:cs typeface="+mn-cs"/>
              </a:rPr>
              <a:t> </a:t>
            </a:r>
            <a:r>
              <a:rPr lang="en-US" dirty="0">
                <a:solidFill>
                  <a:schemeClr val="dk2"/>
                </a:solidFill>
                <a:latin typeface="+mn-lt"/>
                <a:ea typeface="+mn-ea"/>
                <a:cs typeface="+mn-cs"/>
              </a:rPr>
              <a:t>is         selected uniformly at random without replacement.</a:t>
            </a: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2B3AC505-5FB3-FA69-C480-2A6B678E9C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3814" y="883135"/>
            <a:ext cx="3860749" cy="3959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0918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>
          <a:extLst>
            <a:ext uri="{FF2B5EF4-FFF2-40B4-BE49-F238E27FC236}">
              <a16:creationId xmlns:a16="http://schemas.microsoft.com/office/drawing/2014/main" id="{9D25D8D3-D09B-B9A3-FCDD-BCD8F24E28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>
            <a:extLst>
              <a:ext uri="{FF2B5EF4-FFF2-40B4-BE49-F238E27FC236}">
                <a16:creationId xmlns:a16="http://schemas.microsoft.com/office/drawing/2014/main" id="{22C7377B-0A13-5C73-7F0F-E3B1B2EAC48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0156" y="402679"/>
            <a:ext cx="7863900" cy="800219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lvl="0"/>
            <a:r>
              <a:rPr lang="en-US" dirty="0" err="1"/>
              <a:t>Stochastical</a:t>
            </a:r>
            <a:r>
              <a:rPr lang="en-US" dirty="0"/>
              <a:t> Gradient Descent </a:t>
            </a:r>
            <a:br>
              <a:rPr lang="en-US" dirty="0"/>
            </a:br>
            <a:r>
              <a:rPr lang="en-US" dirty="0"/>
              <a:t>(Lipschitz convex) </a:t>
            </a:r>
            <a:endParaRPr dirty="0"/>
          </a:p>
        </p:txBody>
      </p:sp>
      <p:sp>
        <p:nvSpPr>
          <p:cNvPr id="19" name="Google Shape;71;p15">
            <a:extLst>
              <a:ext uri="{FF2B5EF4-FFF2-40B4-BE49-F238E27FC236}">
                <a16:creationId xmlns:a16="http://schemas.microsoft.com/office/drawing/2014/main" id="{ECB1F454-0A4A-FB51-9D94-4F7C93B882AD}"/>
              </a:ext>
            </a:extLst>
          </p:cNvPr>
          <p:cNvSpPr txBox="1">
            <a:spLocks/>
          </p:cNvSpPr>
          <p:nvPr/>
        </p:nvSpPr>
        <p:spPr>
          <a:xfrm>
            <a:off x="570546" y="2121253"/>
            <a:ext cx="4723350" cy="3114699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L="914400" marR="0" lvl="1" indent="-228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L="1371600" marR="0" lvl="2" indent="-228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L="1828800" marR="0" lvl="3" indent="-228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L="2286000" marR="0" lvl="4" indent="-228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L="2743200" marR="0" lvl="5" indent="-228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L="3200400" marR="0" lvl="6" indent="-228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L="3657600" marR="0" lvl="7" indent="-228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L="4114800" marR="0" lvl="8" indent="-22860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marL="127000" indent="0" algn="just">
              <a:buSzPts val="1600"/>
            </a:pPr>
            <a:endParaRPr lang="en-US" sz="1600" dirty="0">
              <a:solidFill>
                <a:schemeClr val="dk2"/>
              </a:solidFill>
            </a:endParaRPr>
          </a:p>
          <a:p>
            <a:pPr marL="127000" indent="0" algn="just">
              <a:buSzPts val="1600"/>
            </a:pPr>
            <a:r>
              <a:rPr lang="en-US" sz="1600" b="1" dirty="0">
                <a:solidFill>
                  <a:schemeClr val="tx1"/>
                </a:solidFill>
              </a:rPr>
              <a:t>Assumptions:</a:t>
            </a:r>
          </a:p>
          <a:p>
            <a:pPr marL="412750" indent="-285750" algn="just">
              <a:buSzPts val="1600"/>
              <a:buFont typeface="Arial" panose="020B0604020202020204" pitchFamily="34" charset="0"/>
              <a:buChar char="•"/>
            </a:pPr>
            <a:r>
              <a:rPr lang="en-US" sz="1600" i="1" dirty="0" err="1">
                <a:solidFill>
                  <a:schemeClr val="dk2"/>
                </a:solidFill>
              </a:rPr>
              <a:t>tol</a:t>
            </a:r>
            <a:r>
              <a:rPr lang="en-US" sz="1600" dirty="0">
                <a:solidFill>
                  <a:schemeClr val="dk2"/>
                </a:solidFill>
              </a:rPr>
              <a:t> = 1e-04;</a:t>
            </a:r>
            <a:endParaRPr lang="en-US" sz="1600" dirty="0">
              <a:solidFill>
                <a:schemeClr val="tx1"/>
              </a:solidFill>
            </a:endParaRPr>
          </a:p>
          <a:p>
            <a:pPr marL="412750" indent="-285750" algn="just">
              <a:buSzPts val="1600"/>
              <a:buFont typeface="Arial" panose="020B0604020202020204" pitchFamily="34" charset="0"/>
              <a:buChar char="•"/>
            </a:pPr>
            <a:r>
              <a:rPr lang="en-US" sz="1600" i="1" dirty="0">
                <a:solidFill>
                  <a:schemeClr val="dk2"/>
                </a:solidFill>
              </a:rPr>
              <a:t>x0</a:t>
            </a:r>
            <a:r>
              <a:rPr lang="en-US" sz="1600" dirty="0">
                <a:solidFill>
                  <a:schemeClr val="dk2"/>
                </a:solidFill>
              </a:rPr>
              <a:t> = zero vector;</a:t>
            </a:r>
          </a:p>
          <a:p>
            <a:pPr marL="412750" indent="-285750" algn="just">
              <a:buSzPts val="1600"/>
              <a:buFont typeface="Arial" panose="020B0604020202020204" pitchFamily="34" charset="0"/>
              <a:buChar char="•"/>
            </a:pPr>
            <a:r>
              <a:rPr lang="en-US" sz="1600" i="1" dirty="0" err="1">
                <a:solidFill>
                  <a:schemeClr val="dk2"/>
                </a:solidFill>
              </a:rPr>
              <a:t>max_iter</a:t>
            </a:r>
            <a:r>
              <a:rPr lang="en-US" sz="1600" dirty="0">
                <a:solidFill>
                  <a:schemeClr val="dk2"/>
                </a:solidFill>
              </a:rPr>
              <a:t> = 10000;</a:t>
            </a:r>
          </a:p>
          <a:p>
            <a:pPr marL="412750" indent="-285750" algn="just">
              <a:buSzPts val="1600"/>
              <a:buFont typeface="Arial" panose="020B0604020202020204" pitchFamily="34" charset="0"/>
              <a:buChar char="•"/>
            </a:pPr>
            <a:r>
              <a:rPr lang="en-US" sz="1600" i="1" dirty="0" err="1">
                <a:solidFill>
                  <a:schemeClr val="dk2"/>
                </a:solidFill>
              </a:rPr>
              <a:t>batch_size</a:t>
            </a:r>
            <a:r>
              <a:rPr lang="en-US" sz="1600" i="1" dirty="0">
                <a:solidFill>
                  <a:schemeClr val="dk2"/>
                </a:solidFill>
              </a:rPr>
              <a:t> </a:t>
            </a:r>
            <a:r>
              <a:rPr lang="en-US" sz="1600" dirty="0">
                <a:solidFill>
                  <a:schemeClr val="dk2"/>
                </a:solidFill>
              </a:rPr>
              <a:t>= 32;</a:t>
            </a:r>
          </a:p>
          <a:p>
            <a:pPr marL="412750" indent="-285750" algn="just">
              <a:buSzPts val="1600"/>
              <a:buFont typeface="Arial" panose="020B0604020202020204" pitchFamily="34" charset="0"/>
              <a:buChar char="•"/>
            </a:pPr>
            <a:r>
              <a:rPr lang="en-US" sz="1600" i="1" dirty="0">
                <a:solidFill>
                  <a:schemeClr val="dk2"/>
                </a:solidFill>
              </a:rPr>
              <a:t>epochs</a:t>
            </a:r>
            <a:r>
              <a:rPr lang="en-US" sz="1600" dirty="0">
                <a:solidFill>
                  <a:schemeClr val="dk2"/>
                </a:solidFill>
              </a:rPr>
              <a:t> = 20.</a:t>
            </a:r>
          </a:p>
          <a:p>
            <a:pPr marL="412750" indent="-285750" algn="just">
              <a:buSzPts val="1600"/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/>
              </a:solidFill>
            </a:endParaRPr>
          </a:p>
          <a:p>
            <a:pPr marL="412750" indent="-285750" algn="just">
              <a:buSzPts val="1600"/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/>
              </a:solidFill>
            </a:endParaRPr>
          </a:p>
          <a:p>
            <a:pPr marL="127000" indent="0" algn="just">
              <a:buSzPts val="1600"/>
            </a:pPr>
            <a:endParaRPr lang="en-US" sz="1600" b="1" dirty="0">
              <a:solidFill>
                <a:schemeClr val="dk2"/>
              </a:solidFill>
            </a:endParaRPr>
          </a:p>
          <a:p>
            <a:pPr marL="127000" indent="0" algn="just">
              <a:buSzPts val="1600"/>
            </a:pPr>
            <a:endParaRPr lang="en-US" sz="1600" b="1" dirty="0">
              <a:solidFill>
                <a:schemeClr val="tx1"/>
              </a:solidFill>
            </a:endParaRPr>
          </a:p>
        </p:txBody>
      </p: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6034CB3B-C936-049C-FABB-4578C46FDD16}"/>
              </a:ext>
            </a:extLst>
          </p:cNvPr>
          <p:cNvCxnSpPr>
            <a:cxnSpLocks/>
          </p:cNvCxnSpPr>
          <p:nvPr/>
        </p:nvCxnSpPr>
        <p:spPr>
          <a:xfrm>
            <a:off x="5041232" y="4397541"/>
            <a:ext cx="0" cy="40305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Immagine 4">
            <a:extLst>
              <a:ext uri="{FF2B5EF4-FFF2-40B4-BE49-F238E27FC236}">
                <a16:creationId xmlns:a16="http://schemas.microsoft.com/office/drawing/2014/main" id="{221591A1-4BCE-A5DB-5B59-593BDE2A0B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546" y="1273438"/>
            <a:ext cx="2853166" cy="777275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1AD58CA4-8913-EC1E-CBFC-B4A495244A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8084" y="919230"/>
            <a:ext cx="3886617" cy="3959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7831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>
          <a:extLst>
            <a:ext uri="{FF2B5EF4-FFF2-40B4-BE49-F238E27FC236}">
              <a16:creationId xmlns:a16="http://schemas.microsoft.com/office/drawing/2014/main" id="{5C351B40-106D-40F3-1B28-296F44A3D3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>
            <a:extLst>
              <a:ext uri="{FF2B5EF4-FFF2-40B4-BE49-F238E27FC236}">
                <a16:creationId xmlns:a16="http://schemas.microsoft.com/office/drawing/2014/main" id="{F013A2DA-E5D7-9B79-098F-7D49E059538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0156" y="402679"/>
            <a:ext cx="7863900" cy="800219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lvl="0"/>
            <a:r>
              <a:rPr lang="en-US" dirty="0" err="1"/>
              <a:t>Stochastical</a:t>
            </a:r>
            <a:r>
              <a:rPr lang="en-US" dirty="0"/>
              <a:t> Gradient Descent </a:t>
            </a:r>
            <a:br>
              <a:rPr lang="en-US" dirty="0"/>
            </a:br>
            <a:r>
              <a:rPr lang="en-US" dirty="0"/>
              <a:t>(strongly convex) </a:t>
            </a:r>
            <a:endParaRPr dirty="0"/>
          </a:p>
        </p:txBody>
      </p:sp>
      <p:sp>
        <p:nvSpPr>
          <p:cNvPr id="19" name="Google Shape;71;p15">
            <a:extLst>
              <a:ext uri="{FF2B5EF4-FFF2-40B4-BE49-F238E27FC236}">
                <a16:creationId xmlns:a16="http://schemas.microsoft.com/office/drawing/2014/main" id="{FCF4FB13-9FEA-DA4A-482C-5FB2C37A526B}"/>
              </a:ext>
            </a:extLst>
          </p:cNvPr>
          <p:cNvSpPr txBox="1">
            <a:spLocks/>
          </p:cNvSpPr>
          <p:nvPr/>
        </p:nvSpPr>
        <p:spPr>
          <a:xfrm>
            <a:off x="640155" y="2312822"/>
            <a:ext cx="4723350" cy="3397853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L="914400" marR="0" lvl="1" indent="-228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L="1371600" marR="0" lvl="2" indent="-228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L="1828800" marR="0" lvl="3" indent="-228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L="2286000" marR="0" lvl="4" indent="-228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L="2743200" marR="0" lvl="5" indent="-228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L="3200400" marR="0" lvl="6" indent="-228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L="3657600" marR="0" lvl="7" indent="-228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L="4114800" marR="0" lvl="8" indent="-22860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marL="127000" indent="0" algn="just">
              <a:buSzPts val="1600"/>
            </a:pPr>
            <a:endParaRPr lang="en-US" sz="1600" dirty="0">
              <a:solidFill>
                <a:schemeClr val="dk2"/>
              </a:solidFill>
            </a:endParaRPr>
          </a:p>
          <a:p>
            <a:pPr marL="127000" indent="0" algn="just">
              <a:buSzPts val="1600"/>
            </a:pPr>
            <a:r>
              <a:rPr lang="en-US" sz="1600" b="1" dirty="0">
                <a:solidFill>
                  <a:schemeClr val="tx1"/>
                </a:solidFill>
              </a:rPr>
              <a:t>Assumptions:</a:t>
            </a:r>
          </a:p>
          <a:p>
            <a:pPr marL="412750" indent="-285750" algn="just">
              <a:buSzPts val="1600"/>
              <a:buFont typeface="Arial" panose="020B0604020202020204" pitchFamily="34" charset="0"/>
              <a:buChar char="•"/>
            </a:pPr>
            <a:r>
              <a:rPr lang="en-US" sz="1600" i="1" dirty="0" err="1">
                <a:solidFill>
                  <a:schemeClr val="dk2"/>
                </a:solidFill>
              </a:rPr>
              <a:t>tol</a:t>
            </a:r>
            <a:r>
              <a:rPr lang="en-US" sz="1600" dirty="0">
                <a:solidFill>
                  <a:schemeClr val="dk2"/>
                </a:solidFill>
              </a:rPr>
              <a:t> = 1e-04;</a:t>
            </a:r>
            <a:endParaRPr lang="en-US" sz="1600" dirty="0">
              <a:solidFill>
                <a:schemeClr val="tx1"/>
              </a:solidFill>
            </a:endParaRPr>
          </a:p>
          <a:p>
            <a:pPr marL="412750" indent="-285750" algn="just">
              <a:buSzPts val="1600"/>
              <a:buFont typeface="Arial" panose="020B0604020202020204" pitchFamily="34" charset="0"/>
              <a:buChar char="•"/>
            </a:pPr>
            <a:r>
              <a:rPr lang="en-US" sz="1600" i="1" dirty="0">
                <a:solidFill>
                  <a:schemeClr val="dk2"/>
                </a:solidFill>
              </a:rPr>
              <a:t>x0</a:t>
            </a:r>
            <a:r>
              <a:rPr lang="en-US" sz="1600" dirty="0">
                <a:solidFill>
                  <a:schemeClr val="dk2"/>
                </a:solidFill>
              </a:rPr>
              <a:t> = zero vector;</a:t>
            </a:r>
          </a:p>
          <a:p>
            <a:pPr marL="412750" indent="-285750" algn="just">
              <a:buSzPts val="1600"/>
              <a:buFont typeface="Arial" panose="020B0604020202020204" pitchFamily="34" charset="0"/>
              <a:buChar char="•"/>
            </a:pPr>
            <a:r>
              <a:rPr lang="en-US" sz="1600" i="1" dirty="0" err="1">
                <a:solidFill>
                  <a:schemeClr val="dk2"/>
                </a:solidFill>
              </a:rPr>
              <a:t>max_iter</a:t>
            </a:r>
            <a:r>
              <a:rPr lang="en-US" sz="1600" dirty="0">
                <a:solidFill>
                  <a:schemeClr val="dk2"/>
                </a:solidFill>
              </a:rPr>
              <a:t> = 10000;</a:t>
            </a:r>
          </a:p>
          <a:p>
            <a:pPr marL="412750" indent="-285750" algn="just">
              <a:buSzPts val="1600"/>
              <a:buFont typeface="Arial" panose="020B0604020202020204" pitchFamily="34" charset="0"/>
              <a:buChar char="•"/>
            </a:pPr>
            <a:r>
              <a:rPr lang="en-US" sz="1600" i="1" dirty="0" err="1">
                <a:solidFill>
                  <a:schemeClr val="dk2"/>
                </a:solidFill>
              </a:rPr>
              <a:t>batch_size</a:t>
            </a:r>
            <a:r>
              <a:rPr lang="en-US" sz="1600" i="1" dirty="0">
                <a:solidFill>
                  <a:schemeClr val="dk2"/>
                </a:solidFill>
              </a:rPr>
              <a:t> </a:t>
            </a:r>
            <a:r>
              <a:rPr lang="en-US" sz="1600" dirty="0">
                <a:solidFill>
                  <a:schemeClr val="dk2"/>
                </a:solidFill>
              </a:rPr>
              <a:t>= 32;</a:t>
            </a:r>
          </a:p>
          <a:p>
            <a:pPr marL="412750" indent="-285750" algn="just">
              <a:buSzPts val="1600"/>
              <a:buFont typeface="Arial" panose="020B0604020202020204" pitchFamily="34" charset="0"/>
              <a:buChar char="•"/>
            </a:pPr>
            <a:r>
              <a:rPr lang="en-US" sz="1600" i="1" dirty="0">
                <a:solidFill>
                  <a:schemeClr val="dk2"/>
                </a:solidFill>
              </a:rPr>
              <a:t>epochs</a:t>
            </a:r>
            <a:r>
              <a:rPr lang="en-US" sz="1600" dirty="0">
                <a:solidFill>
                  <a:schemeClr val="dk2"/>
                </a:solidFill>
              </a:rPr>
              <a:t> = 20;</a:t>
            </a:r>
          </a:p>
          <a:p>
            <a:pPr marL="412750" indent="-285750" algn="just">
              <a:buSzPts val="1600"/>
              <a:buFont typeface="Arial" panose="020B0604020202020204" pitchFamily="34" charset="0"/>
              <a:buChar char="•"/>
            </a:pPr>
            <a:r>
              <a:rPr lang="en-US" sz="1600" i="1" dirty="0">
                <a:solidFill>
                  <a:schemeClr val="dk2"/>
                </a:solidFill>
              </a:rPr>
              <a:t>t0</a:t>
            </a:r>
            <a:r>
              <a:rPr lang="en-US" sz="1600" dirty="0">
                <a:solidFill>
                  <a:schemeClr val="dk2"/>
                </a:solidFill>
              </a:rPr>
              <a:t> = 10000.</a:t>
            </a:r>
          </a:p>
          <a:p>
            <a:pPr marL="412750" indent="-285750" algn="just">
              <a:buSzPts val="1600"/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/>
              </a:solidFill>
            </a:endParaRPr>
          </a:p>
          <a:p>
            <a:pPr marL="412750" indent="-285750" algn="just">
              <a:buSzPts val="1600"/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/>
              </a:solidFill>
            </a:endParaRPr>
          </a:p>
          <a:p>
            <a:pPr marL="127000" indent="0" algn="just">
              <a:buSzPts val="1600"/>
            </a:pPr>
            <a:endParaRPr lang="en-US" sz="1600" b="1" dirty="0">
              <a:solidFill>
                <a:schemeClr val="dk2"/>
              </a:solidFill>
            </a:endParaRPr>
          </a:p>
          <a:p>
            <a:pPr marL="127000" indent="0" algn="just">
              <a:buSzPts val="1600"/>
            </a:pPr>
            <a:endParaRPr lang="en-US" sz="1600" b="1" dirty="0">
              <a:solidFill>
                <a:schemeClr val="tx1"/>
              </a:solidFill>
            </a:endParaRPr>
          </a:p>
        </p:txBody>
      </p: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B257A17B-AA59-C09E-5871-A3C4209FA79F}"/>
              </a:ext>
            </a:extLst>
          </p:cNvPr>
          <p:cNvCxnSpPr>
            <a:cxnSpLocks/>
          </p:cNvCxnSpPr>
          <p:nvPr/>
        </p:nvCxnSpPr>
        <p:spPr>
          <a:xfrm>
            <a:off x="5041232" y="4373478"/>
            <a:ext cx="0" cy="40305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Immagine 3">
            <a:extLst>
              <a:ext uri="{FF2B5EF4-FFF2-40B4-BE49-F238E27FC236}">
                <a16:creationId xmlns:a16="http://schemas.microsoft.com/office/drawing/2014/main" id="{70341939-9AB0-06C3-6288-0E575C7528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376" y="1498397"/>
            <a:ext cx="1889154" cy="364574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4FF979CD-A474-44A8-F5B2-A2D93537F9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1830" y="1344045"/>
            <a:ext cx="1444130" cy="673278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F6C81151-6D85-C57A-5BA2-90419A0DD7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9313" y="991584"/>
            <a:ext cx="3836242" cy="3875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6208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>
          <a:extLst>
            <a:ext uri="{FF2B5EF4-FFF2-40B4-BE49-F238E27FC236}">
              <a16:creationId xmlns:a16="http://schemas.microsoft.com/office/drawing/2014/main" id="{953919DC-3425-CFB4-98BE-4DA0E71300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>
            <a:extLst>
              <a:ext uri="{FF2B5EF4-FFF2-40B4-BE49-F238E27FC236}">
                <a16:creationId xmlns:a16="http://schemas.microsoft.com/office/drawing/2014/main" id="{08C388DB-20C9-F40C-CBAD-C9723CDE8D9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699" y="276582"/>
            <a:ext cx="8520600" cy="572700"/>
          </a:xfrm>
        </p:spPr>
        <p:txBody>
          <a:bodyPr spcFirstLastPara="1" wrap="square" lIns="0" tIns="0" rIns="0" bIns="0" anchor="ctr" anchorCtr="0">
            <a:normAutofit/>
          </a:bodyPr>
          <a:lstStyle/>
          <a:p>
            <a:pPr lvl="0"/>
            <a:r>
              <a:rPr lang="en-US" sz="2600" b="1" dirty="0"/>
              <a:t>Comparison</a:t>
            </a:r>
            <a:r>
              <a:rPr lang="en-US" sz="3300" dirty="0"/>
              <a:t> </a:t>
            </a:r>
            <a:r>
              <a:rPr lang="en-US" sz="2600" b="1" dirty="0"/>
              <a:t>of</a:t>
            </a:r>
            <a:r>
              <a:rPr lang="en-US" sz="3300" dirty="0"/>
              <a:t> </a:t>
            </a:r>
            <a:r>
              <a:rPr lang="en-US" sz="2600" b="1" dirty="0" err="1"/>
              <a:t>Stochastical</a:t>
            </a:r>
            <a:r>
              <a:rPr lang="en-US" sz="2600" b="1" dirty="0"/>
              <a:t> GD</a:t>
            </a:r>
            <a:r>
              <a:rPr lang="en-US" sz="3300" dirty="0"/>
              <a:t> </a:t>
            </a:r>
            <a:r>
              <a:rPr lang="en-US" sz="2600" b="1" dirty="0"/>
              <a:t>methods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1285F6B6-95CA-959D-315E-C76115F5B3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4555" y="1017725"/>
            <a:ext cx="5074889" cy="4065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9856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>
          <a:extLst>
            <a:ext uri="{FF2B5EF4-FFF2-40B4-BE49-F238E27FC236}">
              <a16:creationId xmlns:a16="http://schemas.microsoft.com/office/drawing/2014/main" id="{DE45CF05-EE4D-A45F-44F1-7232E49867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>
            <a:extLst>
              <a:ext uri="{FF2B5EF4-FFF2-40B4-BE49-F238E27FC236}">
                <a16:creationId xmlns:a16="http://schemas.microsoft.com/office/drawing/2014/main" id="{F2DE6F32-AAB4-19B1-4B5A-93078E1F329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0156" y="402679"/>
            <a:ext cx="7863900" cy="40011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lvl="0"/>
            <a:r>
              <a:rPr lang="en-US" dirty="0" err="1"/>
              <a:t>Adagrad</a:t>
            </a:r>
            <a:endParaRPr dirty="0"/>
          </a:p>
        </p:txBody>
      </p:sp>
      <p:sp>
        <p:nvSpPr>
          <p:cNvPr id="19" name="Google Shape;71;p15">
            <a:extLst>
              <a:ext uri="{FF2B5EF4-FFF2-40B4-BE49-F238E27FC236}">
                <a16:creationId xmlns:a16="http://schemas.microsoft.com/office/drawing/2014/main" id="{28ACF971-43C8-9DF7-583B-391446DD3477}"/>
              </a:ext>
            </a:extLst>
          </p:cNvPr>
          <p:cNvSpPr txBox="1">
            <a:spLocks/>
          </p:cNvSpPr>
          <p:nvPr/>
        </p:nvSpPr>
        <p:spPr>
          <a:xfrm>
            <a:off x="546482" y="2508910"/>
            <a:ext cx="4723350" cy="3681008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L="914400" marR="0" lvl="1" indent="-228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L="1371600" marR="0" lvl="2" indent="-228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L="1828800" marR="0" lvl="3" indent="-228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L="2286000" marR="0" lvl="4" indent="-228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L="2743200" marR="0" lvl="5" indent="-228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L="3200400" marR="0" lvl="6" indent="-228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L="3657600" marR="0" lvl="7" indent="-228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L="4114800" marR="0" lvl="8" indent="-22860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marL="127000" indent="0" algn="just">
              <a:buSzPts val="1600"/>
            </a:pPr>
            <a:endParaRPr lang="en-US" sz="1600" dirty="0">
              <a:solidFill>
                <a:schemeClr val="dk2"/>
              </a:solidFill>
            </a:endParaRPr>
          </a:p>
          <a:p>
            <a:pPr marL="127000" indent="0" algn="just">
              <a:buSzPts val="1600"/>
            </a:pPr>
            <a:r>
              <a:rPr lang="en-US" sz="1600" b="1" dirty="0">
                <a:solidFill>
                  <a:schemeClr val="tx1"/>
                </a:solidFill>
              </a:rPr>
              <a:t>Assumptions:</a:t>
            </a:r>
          </a:p>
          <a:p>
            <a:pPr marL="412750" indent="-285750" algn="just">
              <a:buSzPts val="1600"/>
              <a:buFont typeface="Arial" panose="020B0604020202020204" pitchFamily="34" charset="0"/>
              <a:buChar char="•"/>
            </a:pPr>
            <a:r>
              <a:rPr lang="en-US" sz="1600" i="1" dirty="0" err="1">
                <a:solidFill>
                  <a:schemeClr val="dk2"/>
                </a:solidFill>
              </a:rPr>
              <a:t>tol</a:t>
            </a:r>
            <a:r>
              <a:rPr lang="en-US" sz="1600" dirty="0">
                <a:solidFill>
                  <a:schemeClr val="dk2"/>
                </a:solidFill>
              </a:rPr>
              <a:t> = 1e-04;</a:t>
            </a:r>
            <a:endParaRPr lang="en-US" sz="1600" dirty="0">
              <a:solidFill>
                <a:schemeClr val="tx1"/>
              </a:solidFill>
            </a:endParaRPr>
          </a:p>
          <a:p>
            <a:pPr marL="412750" indent="-285750" algn="just">
              <a:buSzPts val="1600"/>
              <a:buFont typeface="Arial" panose="020B0604020202020204" pitchFamily="34" charset="0"/>
              <a:buChar char="•"/>
            </a:pPr>
            <a:r>
              <a:rPr lang="en-US" sz="1600" i="1" dirty="0">
                <a:solidFill>
                  <a:schemeClr val="dk2"/>
                </a:solidFill>
              </a:rPr>
              <a:t>x0</a:t>
            </a:r>
            <a:r>
              <a:rPr lang="en-US" sz="1600" dirty="0">
                <a:solidFill>
                  <a:schemeClr val="dk2"/>
                </a:solidFill>
              </a:rPr>
              <a:t> = zero vector;</a:t>
            </a:r>
          </a:p>
          <a:p>
            <a:pPr marL="412750" indent="-285750" algn="just">
              <a:buSzPts val="1600"/>
              <a:buFont typeface="Arial" panose="020B0604020202020204" pitchFamily="34" charset="0"/>
              <a:buChar char="•"/>
            </a:pPr>
            <a:r>
              <a:rPr lang="en-US" sz="1600" i="1" dirty="0" err="1">
                <a:solidFill>
                  <a:schemeClr val="dk2"/>
                </a:solidFill>
              </a:rPr>
              <a:t>max_iter</a:t>
            </a:r>
            <a:r>
              <a:rPr lang="en-US" sz="1600" dirty="0">
                <a:solidFill>
                  <a:schemeClr val="dk2"/>
                </a:solidFill>
              </a:rPr>
              <a:t> = 10000;</a:t>
            </a:r>
          </a:p>
          <a:p>
            <a:pPr marL="412750" indent="-285750" algn="just">
              <a:buSzPts val="1600"/>
              <a:buFont typeface="Arial" panose="020B0604020202020204" pitchFamily="34" charset="0"/>
              <a:buChar char="•"/>
            </a:pPr>
            <a:r>
              <a:rPr lang="en-US" sz="1600" i="1" dirty="0">
                <a:solidFill>
                  <a:schemeClr val="dk2"/>
                </a:solidFill>
              </a:rPr>
              <a:t>gamma</a:t>
            </a:r>
            <a:r>
              <a:rPr lang="en-US" sz="1600" dirty="0">
                <a:solidFill>
                  <a:schemeClr val="dk2"/>
                </a:solidFill>
              </a:rPr>
              <a:t> = 0.1;</a:t>
            </a:r>
          </a:p>
          <a:p>
            <a:pPr marL="412750" indent="-285750" algn="just">
              <a:buSzPts val="1600"/>
              <a:buFont typeface="Arial" panose="020B0604020202020204" pitchFamily="34" charset="0"/>
              <a:buChar char="•"/>
            </a:pPr>
            <a:r>
              <a:rPr lang="en-US" sz="1600" i="1" dirty="0">
                <a:solidFill>
                  <a:schemeClr val="dk2"/>
                </a:solidFill>
              </a:rPr>
              <a:t>epochs</a:t>
            </a:r>
            <a:r>
              <a:rPr lang="en-US" sz="1600" dirty="0">
                <a:solidFill>
                  <a:schemeClr val="dk2"/>
                </a:solidFill>
              </a:rPr>
              <a:t> = 20;</a:t>
            </a:r>
          </a:p>
          <a:p>
            <a:pPr marL="412750" indent="-285750" algn="just">
              <a:buSzPts val="1600"/>
              <a:buFont typeface="Arial" panose="020B0604020202020204" pitchFamily="34" charset="0"/>
              <a:buChar char="•"/>
            </a:pPr>
            <a:r>
              <a:rPr lang="en-US" sz="1600" i="1" dirty="0">
                <a:solidFill>
                  <a:schemeClr val="dk2"/>
                </a:solidFill>
              </a:rPr>
              <a:t>epsilon </a:t>
            </a:r>
            <a:r>
              <a:rPr lang="en-US" sz="1600" dirty="0">
                <a:solidFill>
                  <a:schemeClr val="dk2"/>
                </a:solidFill>
              </a:rPr>
              <a:t>= 1e-08.</a:t>
            </a:r>
          </a:p>
          <a:p>
            <a:pPr marL="412750" indent="-285750" algn="just">
              <a:buSzPts val="1600"/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dk2"/>
              </a:solidFill>
            </a:endParaRPr>
          </a:p>
          <a:p>
            <a:pPr marL="412750" indent="-285750" algn="just">
              <a:buSzPts val="1600"/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/>
              </a:solidFill>
            </a:endParaRPr>
          </a:p>
          <a:p>
            <a:pPr marL="412750" indent="-285750" algn="just">
              <a:buSzPts val="1600"/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/>
              </a:solidFill>
            </a:endParaRPr>
          </a:p>
          <a:p>
            <a:pPr marL="127000" indent="0" algn="just">
              <a:buSzPts val="1600"/>
            </a:pPr>
            <a:endParaRPr lang="en-US" sz="1600" b="1" dirty="0">
              <a:solidFill>
                <a:schemeClr val="dk2"/>
              </a:solidFill>
            </a:endParaRPr>
          </a:p>
          <a:p>
            <a:pPr marL="127000" indent="0" algn="just">
              <a:buSzPts val="1600"/>
            </a:pPr>
            <a:endParaRPr lang="en-US" sz="1600" b="1" dirty="0">
              <a:solidFill>
                <a:schemeClr val="tx1"/>
              </a:solidFill>
            </a:endParaRPr>
          </a:p>
        </p:txBody>
      </p: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557E1B3A-6673-C8B8-5B60-173CE46ADB8D}"/>
              </a:ext>
            </a:extLst>
          </p:cNvPr>
          <p:cNvCxnSpPr>
            <a:cxnSpLocks/>
          </p:cNvCxnSpPr>
          <p:nvPr/>
        </p:nvCxnSpPr>
        <p:spPr>
          <a:xfrm>
            <a:off x="5882385" y="4349414"/>
            <a:ext cx="0" cy="40305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Immagine 2">
            <a:extLst>
              <a:ext uri="{FF2B5EF4-FFF2-40B4-BE49-F238E27FC236}">
                <a16:creationId xmlns:a16="http://schemas.microsoft.com/office/drawing/2014/main" id="{395CB6B2-C3B4-C81D-AFC0-F45A70538B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156" y="962527"/>
            <a:ext cx="3942156" cy="1699734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7A696E99-264A-CD00-53C1-9086AFAE17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4966" y="414235"/>
            <a:ext cx="3011565" cy="4446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16701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>
          <a:extLst>
            <a:ext uri="{FF2B5EF4-FFF2-40B4-BE49-F238E27FC236}">
              <a16:creationId xmlns:a16="http://schemas.microsoft.com/office/drawing/2014/main" id="{9D43F4EF-D5B2-0491-A245-5CF1410DED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>
            <a:extLst>
              <a:ext uri="{FF2B5EF4-FFF2-40B4-BE49-F238E27FC236}">
                <a16:creationId xmlns:a16="http://schemas.microsoft.com/office/drawing/2014/main" id="{B5007BDF-5BC5-9ECA-BFC5-86467B9FBA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0156" y="402679"/>
            <a:ext cx="7863900" cy="40011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lvl="0"/>
            <a:r>
              <a:rPr lang="en-US" dirty="0"/>
              <a:t>Adam</a:t>
            </a:r>
            <a:endParaRPr dirty="0"/>
          </a:p>
        </p:txBody>
      </p:sp>
      <p:sp>
        <p:nvSpPr>
          <p:cNvPr id="19" name="Google Shape;71;p15">
            <a:extLst>
              <a:ext uri="{FF2B5EF4-FFF2-40B4-BE49-F238E27FC236}">
                <a16:creationId xmlns:a16="http://schemas.microsoft.com/office/drawing/2014/main" id="{CD5925E0-53B3-001D-FD4A-8AA6E4BBCBDF}"/>
              </a:ext>
            </a:extLst>
          </p:cNvPr>
          <p:cNvSpPr txBox="1">
            <a:spLocks/>
          </p:cNvSpPr>
          <p:nvPr/>
        </p:nvSpPr>
        <p:spPr>
          <a:xfrm>
            <a:off x="546483" y="2508910"/>
            <a:ext cx="2377192" cy="3681008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L="914400" marR="0" lvl="1" indent="-228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L="1371600" marR="0" lvl="2" indent="-228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L="1828800" marR="0" lvl="3" indent="-228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L="2286000" marR="0" lvl="4" indent="-228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L="2743200" marR="0" lvl="5" indent="-228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L="3200400" marR="0" lvl="6" indent="-228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L="3657600" marR="0" lvl="7" indent="-228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L="4114800" marR="0" lvl="8" indent="-22860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marL="127000" indent="0" algn="just">
              <a:buSzPts val="1600"/>
            </a:pPr>
            <a:endParaRPr lang="en-US" sz="1600" dirty="0">
              <a:solidFill>
                <a:schemeClr val="dk2"/>
              </a:solidFill>
            </a:endParaRPr>
          </a:p>
          <a:p>
            <a:pPr marL="127000" indent="0" algn="just">
              <a:buSzPts val="1600"/>
            </a:pPr>
            <a:r>
              <a:rPr lang="en-US" sz="1600" b="1" dirty="0">
                <a:solidFill>
                  <a:schemeClr val="tx1"/>
                </a:solidFill>
              </a:rPr>
              <a:t>Assumptions:</a:t>
            </a:r>
          </a:p>
          <a:p>
            <a:pPr marL="412750" indent="-285750" algn="just">
              <a:buSzPts val="1600"/>
              <a:buFont typeface="Arial" panose="020B0604020202020204" pitchFamily="34" charset="0"/>
              <a:buChar char="•"/>
            </a:pPr>
            <a:r>
              <a:rPr lang="en-US" sz="1600" i="1" dirty="0" err="1">
                <a:solidFill>
                  <a:schemeClr val="dk2"/>
                </a:solidFill>
              </a:rPr>
              <a:t>tol</a:t>
            </a:r>
            <a:r>
              <a:rPr lang="en-US" sz="1600" dirty="0">
                <a:solidFill>
                  <a:schemeClr val="dk2"/>
                </a:solidFill>
              </a:rPr>
              <a:t> = 1e-04;</a:t>
            </a:r>
            <a:endParaRPr lang="en-US" sz="1600" dirty="0">
              <a:solidFill>
                <a:schemeClr val="tx1"/>
              </a:solidFill>
            </a:endParaRPr>
          </a:p>
          <a:p>
            <a:pPr marL="412750" indent="-285750" algn="just">
              <a:buSzPts val="1600"/>
              <a:buFont typeface="Arial" panose="020B0604020202020204" pitchFamily="34" charset="0"/>
              <a:buChar char="•"/>
            </a:pPr>
            <a:r>
              <a:rPr lang="en-US" sz="1600" i="1" dirty="0">
                <a:solidFill>
                  <a:schemeClr val="dk2"/>
                </a:solidFill>
              </a:rPr>
              <a:t>x0</a:t>
            </a:r>
            <a:r>
              <a:rPr lang="en-US" sz="1600" dirty="0">
                <a:solidFill>
                  <a:schemeClr val="dk2"/>
                </a:solidFill>
              </a:rPr>
              <a:t> = zero vector;</a:t>
            </a:r>
          </a:p>
          <a:p>
            <a:pPr marL="412750" indent="-285750" algn="just">
              <a:buSzPts val="1600"/>
              <a:buFont typeface="Arial" panose="020B0604020202020204" pitchFamily="34" charset="0"/>
              <a:buChar char="•"/>
            </a:pPr>
            <a:r>
              <a:rPr lang="en-US" sz="1600" i="1" dirty="0" err="1">
                <a:solidFill>
                  <a:schemeClr val="dk2"/>
                </a:solidFill>
              </a:rPr>
              <a:t>max_iter</a:t>
            </a:r>
            <a:r>
              <a:rPr lang="en-US" sz="1600" dirty="0">
                <a:solidFill>
                  <a:schemeClr val="dk2"/>
                </a:solidFill>
              </a:rPr>
              <a:t> = 10000;</a:t>
            </a:r>
          </a:p>
          <a:p>
            <a:pPr marL="412750" indent="-285750" algn="just">
              <a:buSzPts val="1600"/>
              <a:buFont typeface="Arial" panose="020B0604020202020204" pitchFamily="34" charset="0"/>
              <a:buChar char="•"/>
            </a:pPr>
            <a:r>
              <a:rPr lang="en-US" sz="1600" i="1" dirty="0">
                <a:solidFill>
                  <a:schemeClr val="dk2"/>
                </a:solidFill>
              </a:rPr>
              <a:t>gamma</a:t>
            </a:r>
            <a:r>
              <a:rPr lang="en-US" sz="1600" dirty="0">
                <a:solidFill>
                  <a:schemeClr val="dk2"/>
                </a:solidFill>
              </a:rPr>
              <a:t> = 0.4;</a:t>
            </a:r>
          </a:p>
          <a:p>
            <a:pPr marL="412750" indent="-285750" algn="just">
              <a:buSzPts val="1600"/>
              <a:buFont typeface="Arial" panose="020B0604020202020204" pitchFamily="34" charset="0"/>
              <a:buChar char="•"/>
            </a:pPr>
            <a:r>
              <a:rPr lang="en-US" sz="1600" i="1" dirty="0">
                <a:solidFill>
                  <a:schemeClr val="dk2"/>
                </a:solidFill>
              </a:rPr>
              <a:t>epochs</a:t>
            </a:r>
            <a:r>
              <a:rPr lang="en-US" sz="1600" dirty="0">
                <a:solidFill>
                  <a:schemeClr val="dk2"/>
                </a:solidFill>
              </a:rPr>
              <a:t> = 20;</a:t>
            </a:r>
          </a:p>
          <a:p>
            <a:pPr marL="412750" indent="-285750" algn="just">
              <a:buSzPts val="1600"/>
              <a:buFont typeface="Arial" panose="020B0604020202020204" pitchFamily="34" charset="0"/>
              <a:buChar char="•"/>
            </a:pPr>
            <a:r>
              <a:rPr lang="en-US" sz="1600" i="1" dirty="0">
                <a:solidFill>
                  <a:schemeClr val="dk2"/>
                </a:solidFill>
              </a:rPr>
              <a:t>epsilon </a:t>
            </a:r>
            <a:r>
              <a:rPr lang="en-US" sz="1600" dirty="0">
                <a:solidFill>
                  <a:schemeClr val="dk2"/>
                </a:solidFill>
              </a:rPr>
              <a:t>= 1e-08;</a:t>
            </a:r>
          </a:p>
          <a:p>
            <a:pPr marL="412750" indent="-285750" algn="just">
              <a:buSzPts val="1600"/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dk2"/>
              </a:solidFill>
            </a:endParaRPr>
          </a:p>
          <a:p>
            <a:pPr marL="412750" indent="-285750" algn="just">
              <a:buSzPts val="1600"/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/>
              </a:solidFill>
            </a:endParaRPr>
          </a:p>
          <a:p>
            <a:pPr marL="412750" indent="-285750" algn="just">
              <a:buSzPts val="1600"/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/>
              </a:solidFill>
            </a:endParaRPr>
          </a:p>
          <a:p>
            <a:pPr marL="127000" indent="0" algn="just">
              <a:buSzPts val="1600"/>
            </a:pPr>
            <a:endParaRPr lang="en-US" sz="1600" b="1" dirty="0">
              <a:solidFill>
                <a:schemeClr val="dk2"/>
              </a:solidFill>
            </a:endParaRPr>
          </a:p>
          <a:p>
            <a:pPr marL="127000" indent="0" algn="just">
              <a:buSzPts val="1600"/>
            </a:pPr>
            <a:endParaRPr lang="en-US" sz="1600" b="1" dirty="0">
              <a:solidFill>
                <a:schemeClr val="tx1"/>
              </a:solidFill>
            </a:endParaRPr>
          </a:p>
        </p:txBody>
      </p: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33E0F115-E64A-0346-4CC2-2BD426374D7B}"/>
              </a:ext>
            </a:extLst>
          </p:cNvPr>
          <p:cNvCxnSpPr>
            <a:cxnSpLocks/>
          </p:cNvCxnSpPr>
          <p:nvPr/>
        </p:nvCxnSpPr>
        <p:spPr>
          <a:xfrm>
            <a:off x="5882385" y="4349414"/>
            <a:ext cx="0" cy="40305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Immagine 3">
            <a:extLst>
              <a:ext uri="{FF2B5EF4-FFF2-40B4-BE49-F238E27FC236}">
                <a16:creationId xmlns:a16="http://schemas.microsoft.com/office/drawing/2014/main" id="{A4E58889-B448-B656-E377-E24274125A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4965" y="421911"/>
            <a:ext cx="2976525" cy="4438678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276DDA16-883D-41F4-9560-C02A72331C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3964" y="988034"/>
            <a:ext cx="2692592" cy="349420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A8D8CB3A-2C16-FF6A-28A7-8EB579A103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879" y="1398983"/>
            <a:ext cx="4113436" cy="557940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1BC0B652-24B9-E6DF-B793-A17F42FC16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4866" y="1956923"/>
            <a:ext cx="3315873" cy="779088"/>
          </a:xfrm>
          <a:prstGeom prst="rect">
            <a:avLst/>
          </a:prstGeom>
        </p:spPr>
      </p:pic>
      <p:sp>
        <p:nvSpPr>
          <p:cNvPr id="17" name="Google Shape;71;p15">
            <a:extLst>
              <a:ext uri="{FF2B5EF4-FFF2-40B4-BE49-F238E27FC236}">
                <a16:creationId xmlns:a16="http://schemas.microsoft.com/office/drawing/2014/main" id="{DA7877CB-4CC7-9023-091A-C96630E46E68}"/>
              </a:ext>
            </a:extLst>
          </p:cNvPr>
          <p:cNvSpPr txBox="1">
            <a:spLocks/>
          </p:cNvSpPr>
          <p:nvPr/>
        </p:nvSpPr>
        <p:spPr>
          <a:xfrm>
            <a:off x="2864368" y="2508910"/>
            <a:ext cx="2377192" cy="2265236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L="914400" marR="0" lvl="1" indent="-228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L="1371600" marR="0" lvl="2" indent="-228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L="1828800" marR="0" lvl="3" indent="-228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L="2286000" marR="0" lvl="4" indent="-228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L="2743200" marR="0" lvl="5" indent="-228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L="3200400" marR="0" lvl="6" indent="-228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L="3657600" marR="0" lvl="7" indent="-228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L="4114800" marR="0" lvl="8" indent="-22860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marL="127000" indent="0" algn="just">
              <a:buSzPts val="1600"/>
            </a:pPr>
            <a:endParaRPr lang="en-US" sz="1600" dirty="0">
              <a:solidFill>
                <a:schemeClr val="dk2"/>
              </a:solidFill>
            </a:endParaRPr>
          </a:p>
          <a:p>
            <a:pPr marL="412750" indent="-285750" algn="just">
              <a:buSzPts val="1600"/>
              <a:buFont typeface="Arial" panose="020B0604020202020204" pitchFamily="34" charset="0"/>
              <a:buChar char="•"/>
            </a:pPr>
            <a:endParaRPr lang="en-US" sz="1600" i="1" dirty="0">
              <a:solidFill>
                <a:schemeClr val="dk2"/>
              </a:solidFill>
            </a:endParaRPr>
          </a:p>
          <a:p>
            <a:pPr marL="412750" indent="-285750" algn="just">
              <a:buSzPts val="1600"/>
              <a:buFont typeface="Arial" panose="020B0604020202020204" pitchFamily="34" charset="0"/>
              <a:buChar char="•"/>
            </a:pPr>
            <a:r>
              <a:rPr lang="en-US" sz="1600" i="1" dirty="0">
                <a:solidFill>
                  <a:schemeClr val="dk2"/>
                </a:solidFill>
              </a:rPr>
              <a:t>beta1</a:t>
            </a:r>
            <a:r>
              <a:rPr lang="en-US" sz="1600" dirty="0">
                <a:solidFill>
                  <a:schemeClr val="dk2"/>
                </a:solidFill>
              </a:rPr>
              <a:t> = 0.9;</a:t>
            </a:r>
            <a:endParaRPr lang="en-US" sz="1600" dirty="0">
              <a:solidFill>
                <a:schemeClr val="tx1"/>
              </a:solidFill>
            </a:endParaRPr>
          </a:p>
          <a:p>
            <a:pPr marL="412750" indent="-285750" algn="just">
              <a:buSzPts val="1600"/>
              <a:buFont typeface="Arial" panose="020B0604020202020204" pitchFamily="34" charset="0"/>
              <a:buChar char="•"/>
            </a:pPr>
            <a:r>
              <a:rPr lang="en-US" sz="1600" i="1" dirty="0">
                <a:solidFill>
                  <a:schemeClr val="dk2"/>
                </a:solidFill>
              </a:rPr>
              <a:t>beta2</a:t>
            </a:r>
            <a:r>
              <a:rPr lang="en-US" sz="1600" dirty="0">
                <a:solidFill>
                  <a:schemeClr val="dk2"/>
                </a:solidFill>
              </a:rPr>
              <a:t> = 0.999.</a:t>
            </a:r>
          </a:p>
          <a:p>
            <a:pPr marL="412750" indent="-285750" algn="just">
              <a:buSzPts val="1600"/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/>
              </a:solidFill>
            </a:endParaRPr>
          </a:p>
          <a:p>
            <a:pPr marL="412750" indent="-285750" algn="just">
              <a:buSzPts val="1600"/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/>
              </a:solidFill>
            </a:endParaRPr>
          </a:p>
          <a:p>
            <a:pPr marL="127000" indent="0" algn="just">
              <a:buSzPts val="1600"/>
            </a:pPr>
            <a:endParaRPr lang="en-US" sz="1600" b="1" dirty="0">
              <a:solidFill>
                <a:schemeClr val="dk2"/>
              </a:solidFill>
            </a:endParaRPr>
          </a:p>
          <a:p>
            <a:pPr marL="127000" indent="0" algn="just">
              <a:buSzPts val="1600"/>
            </a:pPr>
            <a:endParaRPr lang="en-US" sz="16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341849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>
          <a:extLst>
            <a:ext uri="{FF2B5EF4-FFF2-40B4-BE49-F238E27FC236}">
              <a16:creationId xmlns:a16="http://schemas.microsoft.com/office/drawing/2014/main" id="{688682D7-E39D-B595-8A20-8561602610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045E8A88-FC00-6588-50FE-B7FBFF29EB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4554" y="1017724"/>
            <a:ext cx="5074890" cy="4065848"/>
          </a:xfrm>
          <a:prstGeom prst="rect">
            <a:avLst/>
          </a:prstGeom>
        </p:spPr>
      </p:pic>
      <p:sp>
        <p:nvSpPr>
          <p:cNvPr id="84" name="Google Shape;84;p17">
            <a:extLst>
              <a:ext uri="{FF2B5EF4-FFF2-40B4-BE49-F238E27FC236}">
                <a16:creationId xmlns:a16="http://schemas.microsoft.com/office/drawing/2014/main" id="{49772039-E4F8-69AD-72CF-63B3D9AE394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699" y="276582"/>
            <a:ext cx="8520600" cy="572700"/>
          </a:xfrm>
        </p:spPr>
        <p:txBody>
          <a:bodyPr spcFirstLastPara="1" wrap="square" lIns="0" tIns="0" rIns="0" bIns="0" anchor="ctr" anchorCtr="0">
            <a:normAutofit/>
          </a:bodyPr>
          <a:lstStyle/>
          <a:p>
            <a:pPr lvl="0"/>
            <a:r>
              <a:rPr lang="en-US" sz="2600" b="1" dirty="0"/>
              <a:t>Comparison</a:t>
            </a:r>
            <a:r>
              <a:rPr lang="en-US" sz="3300" dirty="0"/>
              <a:t> </a:t>
            </a:r>
            <a:r>
              <a:rPr lang="en-US" sz="2600" b="1" dirty="0"/>
              <a:t>of  </a:t>
            </a:r>
            <a:r>
              <a:rPr lang="en-US" sz="2600" b="1" dirty="0" err="1"/>
              <a:t>Adagrad</a:t>
            </a:r>
            <a:r>
              <a:rPr lang="en-US" sz="2600" b="1" dirty="0"/>
              <a:t> and Adam</a:t>
            </a:r>
          </a:p>
        </p:txBody>
      </p:sp>
    </p:spTree>
    <p:extLst>
      <p:ext uri="{BB962C8B-B14F-4D97-AF65-F5344CB8AC3E}">
        <p14:creationId xmlns:p14="http://schemas.microsoft.com/office/powerpoint/2010/main" val="5150305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>
          <a:extLst>
            <a:ext uri="{FF2B5EF4-FFF2-40B4-BE49-F238E27FC236}">
              <a16:creationId xmlns:a16="http://schemas.microsoft.com/office/drawing/2014/main" id="{794137CC-AD8D-A477-A0AB-3BFB473407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>
            <a:extLst>
              <a:ext uri="{FF2B5EF4-FFF2-40B4-BE49-F238E27FC236}">
                <a16:creationId xmlns:a16="http://schemas.microsoft.com/office/drawing/2014/main" id="{4412ABDC-5A3F-DFC3-EC6C-879DD4ACAD9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0156" y="402679"/>
            <a:ext cx="7863900" cy="800219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lvl="0"/>
            <a:r>
              <a:rPr lang="en-US" dirty="0"/>
              <a:t>Newton-Raphson Method </a:t>
            </a:r>
            <a:br>
              <a:rPr lang="en-US" dirty="0"/>
            </a:br>
            <a:endParaRPr dirty="0"/>
          </a:p>
        </p:txBody>
      </p:sp>
      <p:sp>
        <p:nvSpPr>
          <p:cNvPr id="19" name="Google Shape;71;p15">
            <a:extLst>
              <a:ext uri="{FF2B5EF4-FFF2-40B4-BE49-F238E27FC236}">
                <a16:creationId xmlns:a16="http://schemas.microsoft.com/office/drawing/2014/main" id="{F84DD2A5-2DE6-2E90-D065-199F06859317}"/>
              </a:ext>
            </a:extLst>
          </p:cNvPr>
          <p:cNvSpPr txBox="1">
            <a:spLocks/>
          </p:cNvSpPr>
          <p:nvPr/>
        </p:nvSpPr>
        <p:spPr>
          <a:xfrm>
            <a:off x="546482" y="2650487"/>
            <a:ext cx="4723350" cy="2265236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L="914400" marR="0" lvl="1" indent="-228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L="1371600" marR="0" lvl="2" indent="-228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L="1828800" marR="0" lvl="3" indent="-228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L="2286000" marR="0" lvl="4" indent="-228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L="2743200" marR="0" lvl="5" indent="-228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L="3200400" marR="0" lvl="6" indent="-228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L="3657600" marR="0" lvl="7" indent="-228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L="4114800" marR="0" lvl="8" indent="-22860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marL="127000" indent="0" algn="just">
              <a:buSzPts val="1600"/>
            </a:pPr>
            <a:endParaRPr lang="en-US" sz="1600" dirty="0">
              <a:solidFill>
                <a:schemeClr val="dk2"/>
              </a:solidFill>
            </a:endParaRPr>
          </a:p>
          <a:p>
            <a:pPr marL="127000" indent="0" algn="just">
              <a:buSzPts val="1600"/>
            </a:pPr>
            <a:r>
              <a:rPr lang="en-US" sz="1600" b="1" dirty="0">
                <a:solidFill>
                  <a:schemeClr val="tx1"/>
                </a:solidFill>
              </a:rPr>
              <a:t>Assumptions:</a:t>
            </a:r>
          </a:p>
          <a:p>
            <a:pPr marL="412750" indent="-285750" algn="just">
              <a:buSzPts val="1600"/>
              <a:buFont typeface="Arial" panose="020B0604020202020204" pitchFamily="34" charset="0"/>
              <a:buChar char="•"/>
            </a:pPr>
            <a:r>
              <a:rPr lang="en-US" sz="1600" i="1" dirty="0" err="1">
                <a:solidFill>
                  <a:schemeClr val="dk2"/>
                </a:solidFill>
              </a:rPr>
              <a:t>tol</a:t>
            </a:r>
            <a:r>
              <a:rPr lang="en-US" sz="1600" dirty="0">
                <a:solidFill>
                  <a:schemeClr val="dk2"/>
                </a:solidFill>
              </a:rPr>
              <a:t> = 1.00e-04;</a:t>
            </a:r>
            <a:endParaRPr lang="en-US" sz="1600" dirty="0">
              <a:solidFill>
                <a:schemeClr val="tx1"/>
              </a:solidFill>
            </a:endParaRPr>
          </a:p>
          <a:p>
            <a:pPr marL="412750" indent="-285750" algn="just">
              <a:buSzPts val="1600"/>
              <a:buFont typeface="Arial" panose="020B0604020202020204" pitchFamily="34" charset="0"/>
              <a:buChar char="•"/>
            </a:pPr>
            <a:r>
              <a:rPr lang="en-US" sz="1600" i="1" dirty="0">
                <a:solidFill>
                  <a:schemeClr val="dk2"/>
                </a:solidFill>
              </a:rPr>
              <a:t>x0</a:t>
            </a:r>
            <a:r>
              <a:rPr lang="en-US" sz="1600" dirty="0">
                <a:solidFill>
                  <a:schemeClr val="dk2"/>
                </a:solidFill>
              </a:rPr>
              <a:t> = zero vector;</a:t>
            </a:r>
          </a:p>
          <a:p>
            <a:pPr marL="412750" indent="-285750" algn="just">
              <a:buSzPts val="1600"/>
              <a:buFont typeface="Arial" panose="020B0604020202020204" pitchFamily="34" charset="0"/>
              <a:buChar char="•"/>
            </a:pPr>
            <a:r>
              <a:rPr lang="en-US" sz="1600" i="1" dirty="0" err="1">
                <a:solidFill>
                  <a:schemeClr val="dk2"/>
                </a:solidFill>
              </a:rPr>
              <a:t>max_iter</a:t>
            </a:r>
            <a:r>
              <a:rPr lang="en-US" sz="1600" dirty="0">
                <a:solidFill>
                  <a:schemeClr val="dk2"/>
                </a:solidFill>
              </a:rPr>
              <a:t> = 10 000.</a:t>
            </a:r>
            <a:endParaRPr lang="en-US" sz="1600" dirty="0">
              <a:solidFill>
                <a:schemeClr val="tx1"/>
              </a:solidFill>
            </a:endParaRPr>
          </a:p>
          <a:p>
            <a:pPr marL="412750" indent="-285750" algn="just">
              <a:buSzPts val="1600"/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/>
              </a:solidFill>
            </a:endParaRPr>
          </a:p>
          <a:p>
            <a:pPr marL="127000" indent="0" algn="just">
              <a:buSzPts val="1600"/>
            </a:pPr>
            <a:endParaRPr lang="en-US" sz="1600" b="1" dirty="0">
              <a:solidFill>
                <a:schemeClr val="dk2"/>
              </a:solidFill>
            </a:endParaRPr>
          </a:p>
          <a:p>
            <a:pPr marL="127000" indent="0" algn="just">
              <a:buSzPts val="1600"/>
            </a:pPr>
            <a:endParaRPr lang="en-US" sz="1600" b="1" dirty="0">
              <a:solidFill>
                <a:schemeClr val="tx1"/>
              </a:solidFill>
            </a:endParaRPr>
          </a:p>
        </p:txBody>
      </p: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83828A27-15E3-F68A-00FB-F5C1BD2FA2BB}"/>
              </a:ext>
            </a:extLst>
          </p:cNvPr>
          <p:cNvCxnSpPr>
            <a:cxnSpLocks/>
          </p:cNvCxnSpPr>
          <p:nvPr/>
        </p:nvCxnSpPr>
        <p:spPr>
          <a:xfrm>
            <a:off x="5177250" y="1010520"/>
            <a:ext cx="0" cy="46423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1EF4C046-9D6A-1951-2292-45A4006969CA}"/>
              </a:ext>
            </a:extLst>
          </p:cNvPr>
          <p:cNvSpPr txBox="1"/>
          <p:nvPr/>
        </p:nvSpPr>
        <p:spPr>
          <a:xfrm>
            <a:off x="546482" y="1794833"/>
            <a:ext cx="4133802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Key property</a:t>
            </a:r>
            <a:r>
              <a:rPr lang="en-US" dirty="0">
                <a:solidFill>
                  <a:schemeClr val="dk2"/>
                </a:solidFill>
                <a:latin typeface="+mn-lt"/>
                <a:ea typeface="+mn-ea"/>
                <a:cs typeface="+mn-cs"/>
              </a:rPr>
              <a:t>: because uses a quadratic approximation of the function, it converges in just one step if the function is exactly quadratic.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7E5B6330-028E-E49D-9D34-D9B927C756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482" y="1079635"/>
            <a:ext cx="3170120" cy="484470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6A479B06-A3D1-0C59-C5F8-B3C31ACA61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9832" y="488163"/>
            <a:ext cx="3430338" cy="1016667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510F04F1-21D4-0A08-39E5-22E505267A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2003" y="1744614"/>
            <a:ext cx="4133802" cy="3288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0938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>
            <a:spLocks noGrp="1"/>
          </p:cNvSpPr>
          <p:nvPr>
            <p:ph type="title"/>
          </p:nvPr>
        </p:nvSpPr>
        <p:spPr>
          <a:xfrm>
            <a:off x="640156" y="402679"/>
            <a:ext cx="7863900" cy="4002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lvl="0"/>
            <a:r>
              <a:rPr lang="it-IT" dirty="0" err="1"/>
              <a:t>What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>
                <a:solidFill>
                  <a:srgbClr val="FF0000"/>
                </a:solidFill>
              </a:rPr>
              <a:t>Formula 1</a:t>
            </a:r>
            <a:r>
              <a:rPr lang="it-IT" dirty="0"/>
              <a:t>?</a:t>
            </a:r>
            <a:endParaRPr dirty="0"/>
          </a:p>
        </p:txBody>
      </p:sp>
      <p:sp>
        <p:nvSpPr>
          <p:cNvPr id="71" name="Google Shape;71;p15"/>
          <p:cNvSpPr txBox="1">
            <a:spLocks noGrp="1"/>
          </p:cNvSpPr>
          <p:nvPr>
            <p:ph type="body" idx="1"/>
          </p:nvPr>
        </p:nvSpPr>
        <p:spPr>
          <a:xfrm>
            <a:off x="570544" y="680878"/>
            <a:ext cx="8002909" cy="233602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spcFirstLastPara="1" wrap="square" lIns="0" tIns="0" rIns="0" bIns="0" anchor="t" anchorCtr="0">
            <a:spAutoFit/>
          </a:bodyPr>
          <a:lstStyle/>
          <a:p>
            <a:pPr marL="127000" lvl="0" indent="0" algn="just" rtl="0">
              <a:spcBef>
                <a:spcPts val="0"/>
              </a:spcBef>
              <a:spcAft>
                <a:spcPts val="0"/>
              </a:spcAft>
              <a:buSzPts val="1600"/>
            </a:pPr>
            <a:endParaRPr lang="en-US" sz="1600" dirty="0"/>
          </a:p>
          <a:p>
            <a:pPr marL="127000" lvl="0" indent="0" algn="just" rtl="0">
              <a:spcBef>
                <a:spcPts val="0"/>
              </a:spcBef>
              <a:spcAft>
                <a:spcPts val="0"/>
              </a:spcAft>
              <a:buSzPts val="1600"/>
            </a:pPr>
            <a:r>
              <a:rPr lang="en-US" sz="1600" dirty="0">
                <a:solidFill>
                  <a:schemeClr val="dk2"/>
                </a:solidFill>
              </a:rPr>
              <a:t>Formula 1 (F1) is the highest class of international </a:t>
            </a:r>
            <a:r>
              <a:rPr lang="en-US" sz="1600" b="1" dirty="0">
                <a:solidFill>
                  <a:schemeClr val="tx1"/>
                </a:solidFill>
              </a:rPr>
              <a:t>motorsport</a:t>
            </a:r>
            <a:r>
              <a:rPr lang="en-US" sz="1600" dirty="0">
                <a:solidFill>
                  <a:schemeClr val="dk2"/>
                </a:solidFill>
              </a:rPr>
              <a:t>.</a:t>
            </a:r>
          </a:p>
          <a:p>
            <a:pPr marL="412750" lvl="0" indent="-285750" algn="just" rtl="0">
              <a:spcBef>
                <a:spcPts val="0"/>
              </a:spcBef>
              <a:spcAft>
                <a:spcPts val="0"/>
              </a:spcAft>
              <a:buSzPts val="1600"/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412750" lvl="0" indent="-285750" algn="just" rtl="0">
              <a:spcBef>
                <a:spcPts val="0"/>
              </a:spcBef>
              <a:spcAft>
                <a:spcPts val="0"/>
              </a:spcAft>
              <a:buSzPts val="16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dk2"/>
                </a:solidFill>
              </a:rPr>
              <a:t>It features open-wheel, single-seater race cars competing in a series of </a:t>
            </a:r>
            <a:r>
              <a:rPr lang="en-US" sz="1600" b="1" dirty="0">
                <a:solidFill>
                  <a:schemeClr val="tx1"/>
                </a:solidFill>
              </a:rPr>
              <a:t>Grand</a:t>
            </a:r>
            <a:r>
              <a:rPr lang="en-US" sz="1600" b="1" dirty="0">
                <a:solidFill>
                  <a:schemeClr val="dk2"/>
                </a:solidFill>
              </a:rPr>
              <a:t> </a:t>
            </a:r>
            <a:r>
              <a:rPr lang="en-US" sz="1600" b="1" dirty="0">
                <a:solidFill>
                  <a:schemeClr val="tx1"/>
                </a:solidFill>
              </a:rPr>
              <a:t>Prix</a:t>
            </a:r>
            <a:r>
              <a:rPr lang="en-US" sz="1600" b="1" dirty="0">
                <a:solidFill>
                  <a:schemeClr val="dk2"/>
                </a:solidFill>
              </a:rPr>
              <a:t> </a:t>
            </a:r>
            <a:r>
              <a:rPr lang="en-US" sz="1600" dirty="0">
                <a:solidFill>
                  <a:schemeClr val="dk2"/>
                </a:solidFill>
              </a:rPr>
              <a:t>events worldwide.</a:t>
            </a:r>
          </a:p>
          <a:p>
            <a:pPr marL="412750" lvl="0" indent="-285750" algn="just" rtl="0">
              <a:spcBef>
                <a:spcPts val="0"/>
              </a:spcBef>
              <a:spcAft>
                <a:spcPts val="0"/>
              </a:spcAft>
              <a:buSzPts val="1600"/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dk2"/>
              </a:solidFill>
            </a:endParaRPr>
          </a:p>
          <a:p>
            <a:pPr marL="412750" lvl="0" indent="-285750" algn="just">
              <a:buSzPts val="16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dk2"/>
                </a:solidFill>
              </a:rPr>
              <a:t>Each Grand Prix (24 GPs in 2025) is held on a permanent or street circuit in different countries and the race weekend usually spans </a:t>
            </a:r>
            <a:r>
              <a:rPr lang="en-US" sz="1600" b="1" dirty="0">
                <a:solidFill>
                  <a:schemeClr val="tx1"/>
                </a:solidFill>
              </a:rPr>
              <a:t>three</a:t>
            </a:r>
            <a:r>
              <a:rPr lang="en-US" sz="1600" b="1" dirty="0">
                <a:solidFill>
                  <a:schemeClr val="dk2"/>
                </a:solidFill>
              </a:rPr>
              <a:t> </a:t>
            </a:r>
            <a:r>
              <a:rPr lang="en-US" sz="1600" b="1" dirty="0">
                <a:solidFill>
                  <a:schemeClr val="tx1"/>
                </a:solidFill>
              </a:rPr>
              <a:t>days</a:t>
            </a:r>
            <a:r>
              <a:rPr lang="en-US" sz="1600" dirty="0">
                <a:solidFill>
                  <a:schemeClr val="dk2"/>
                </a:solidFill>
              </a:rPr>
              <a:t>.</a:t>
            </a:r>
            <a:endParaRPr lang="it-IT" sz="1600" dirty="0">
              <a:solidFill>
                <a:schemeClr val="dk2"/>
              </a:solidFill>
            </a:endParaRPr>
          </a:p>
        </p:txBody>
      </p:sp>
      <p:pic>
        <p:nvPicPr>
          <p:cNvPr id="5" name="Immagine 4" descr="Immagine che contiene ruota, pneumatico, strada, veicolo&#10;&#10;Il contenuto generato dall'IA potrebbe non essere corretto.">
            <a:extLst>
              <a:ext uri="{FF2B5EF4-FFF2-40B4-BE49-F238E27FC236}">
                <a16:creationId xmlns:a16="http://schemas.microsoft.com/office/drawing/2014/main" id="{EC774454-2455-9055-F59F-BE94C65CE7B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7611" b="14957"/>
          <a:stretch>
            <a:fillRect/>
          </a:stretch>
        </p:blipFill>
        <p:spPr>
          <a:xfrm>
            <a:off x="2549235" y="3295101"/>
            <a:ext cx="4045529" cy="1534495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6AB6A479-B3EC-D353-D31B-8DF58FF8CA13}"/>
              </a:ext>
            </a:extLst>
          </p:cNvPr>
          <p:cNvSpPr txBox="1"/>
          <p:nvPr/>
        </p:nvSpPr>
        <p:spPr>
          <a:xfrm>
            <a:off x="2549235" y="4829596"/>
            <a:ext cx="40455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100" i="1" dirty="0">
                <a:solidFill>
                  <a:schemeClr val="bg1">
                    <a:lumMod val="65000"/>
                  </a:schemeClr>
                </a:solidFill>
              </a:rPr>
              <a:t>Source: sportingnews.com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>
          <a:extLst>
            <a:ext uri="{FF2B5EF4-FFF2-40B4-BE49-F238E27FC236}">
              <a16:creationId xmlns:a16="http://schemas.microsoft.com/office/drawing/2014/main" id="{79070479-E2E5-6394-CEE7-B4525F2834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>
            <a:extLst>
              <a:ext uri="{FF2B5EF4-FFF2-40B4-BE49-F238E27FC236}">
                <a16:creationId xmlns:a16="http://schemas.microsoft.com/office/drawing/2014/main" id="{6C846288-A292-ED0B-D33A-0E4EA702D7E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0156" y="402679"/>
            <a:ext cx="7863900" cy="800219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lvl="0"/>
            <a:r>
              <a:rPr lang="en-US" dirty="0"/>
              <a:t>Random Coordinate </a:t>
            </a:r>
            <a:br>
              <a:rPr lang="en-US" dirty="0"/>
            </a:br>
            <a:r>
              <a:rPr lang="en-US" dirty="0"/>
              <a:t>Gradient Descent</a:t>
            </a:r>
            <a:endParaRPr dirty="0"/>
          </a:p>
        </p:txBody>
      </p:sp>
      <p:sp>
        <p:nvSpPr>
          <p:cNvPr id="19" name="Google Shape;71;p15">
            <a:extLst>
              <a:ext uri="{FF2B5EF4-FFF2-40B4-BE49-F238E27FC236}">
                <a16:creationId xmlns:a16="http://schemas.microsoft.com/office/drawing/2014/main" id="{76B9B242-0C10-5FFA-75C1-4FEA8C6443DF}"/>
              </a:ext>
            </a:extLst>
          </p:cNvPr>
          <p:cNvSpPr txBox="1">
            <a:spLocks/>
          </p:cNvSpPr>
          <p:nvPr/>
        </p:nvSpPr>
        <p:spPr>
          <a:xfrm>
            <a:off x="546483" y="2508910"/>
            <a:ext cx="2377192" cy="2548390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L="914400" marR="0" lvl="1" indent="-228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L="1371600" marR="0" lvl="2" indent="-228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L="1828800" marR="0" lvl="3" indent="-228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L="2286000" marR="0" lvl="4" indent="-228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L="2743200" marR="0" lvl="5" indent="-228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L="3200400" marR="0" lvl="6" indent="-228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L="3657600" marR="0" lvl="7" indent="-228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L="4114800" marR="0" lvl="8" indent="-22860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marL="127000" indent="0" algn="just">
              <a:buSzPts val="1600"/>
            </a:pPr>
            <a:endParaRPr lang="en-US" sz="1600" dirty="0">
              <a:solidFill>
                <a:schemeClr val="dk2"/>
              </a:solidFill>
            </a:endParaRPr>
          </a:p>
          <a:p>
            <a:pPr marL="127000" indent="0" algn="just">
              <a:buSzPts val="1600"/>
            </a:pPr>
            <a:r>
              <a:rPr lang="en-US" sz="1600" b="1" dirty="0">
                <a:solidFill>
                  <a:schemeClr val="tx1"/>
                </a:solidFill>
              </a:rPr>
              <a:t>Assumptions:</a:t>
            </a:r>
          </a:p>
          <a:p>
            <a:pPr marL="412750" indent="-285750" algn="just">
              <a:buSzPts val="1600"/>
              <a:buFont typeface="Arial" panose="020B0604020202020204" pitchFamily="34" charset="0"/>
              <a:buChar char="•"/>
            </a:pPr>
            <a:r>
              <a:rPr lang="en-US" sz="1600" i="1" dirty="0" err="1">
                <a:solidFill>
                  <a:schemeClr val="dk2"/>
                </a:solidFill>
              </a:rPr>
              <a:t>tol</a:t>
            </a:r>
            <a:r>
              <a:rPr lang="en-US" sz="1600" dirty="0">
                <a:solidFill>
                  <a:schemeClr val="dk2"/>
                </a:solidFill>
              </a:rPr>
              <a:t> = 1e-04;</a:t>
            </a:r>
            <a:endParaRPr lang="en-US" sz="1600" dirty="0">
              <a:solidFill>
                <a:schemeClr val="tx1"/>
              </a:solidFill>
            </a:endParaRPr>
          </a:p>
          <a:p>
            <a:pPr marL="412750" indent="-285750" algn="just">
              <a:buSzPts val="1600"/>
              <a:buFont typeface="Arial" panose="020B0604020202020204" pitchFamily="34" charset="0"/>
              <a:buChar char="•"/>
            </a:pPr>
            <a:r>
              <a:rPr lang="en-US" sz="1600" i="1" dirty="0">
                <a:solidFill>
                  <a:schemeClr val="dk2"/>
                </a:solidFill>
              </a:rPr>
              <a:t>x0</a:t>
            </a:r>
            <a:r>
              <a:rPr lang="en-US" sz="1600" dirty="0">
                <a:solidFill>
                  <a:schemeClr val="dk2"/>
                </a:solidFill>
              </a:rPr>
              <a:t> = zero vector;</a:t>
            </a:r>
          </a:p>
          <a:p>
            <a:pPr marL="412750" indent="-285750" algn="just">
              <a:buSzPts val="1600"/>
              <a:buFont typeface="Arial" panose="020B0604020202020204" pitchFamily="34" charset="0"/>
              <a:buChar char="•"/>
            </a:pPr>
            <a:r>
              <a:rPr lang="en-US" sz="1600" i="1" dirty="0" err="1">
                <a:solidFill>
                  <a:schemeClr val="dk2"/>
                </a:solidFill>
              </a:rPr>
              <a:t>max_iter</a:t>
            </a:r>
            <a:r>
              <a:rPr lang="en-US" sz="1600" dirty="0">
                <a:solidFill>
                  <a:schemeClr val="dk2"/>
                </a:solidFill>
              </a:rPr>
              <a:t> = 10000.</a:t>
            </a:r>
          </a:p>
          <a:p>
            <a:pPr marL="412750" indent="-285750" algn="just">
              <a:buSzPts val="1600"/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/>
              </a:solidFill>
            </a:endParaRPr>
          </a:p>
          <a:p>
            <a:pPr marL="412750" indent="-285750" algn="just">
              <a:buSzPts val="1600"/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/>
              </a:solidFill>
            </a:endParaRPr>
          </a:p>
          <a:p>
            <a:pPr marL="127000" indent="0" algn="just">
              <a:buSzPts val="1600"/>
            </a:pPr>
            <a:endParaRPr lang="en-US" sz="1600" b="1" dirty="0">
              <a:solidFill>
                <a:schemeClr val="dk2"/>
              </a:solidFill>
            </a:endParaRPr>
          </a:p>
          <a:p>
            <a:pPr marL="127000" indent="0" algn="just">
              <a:buSzPts val="1600"/>
            </a:pPr>
            <a:endParaRPr lang="en-US" sz="1600" b="1" dirty="0">
              <a:solidFill>
                <a:schemeClr val="tx1"/>
              </a:solidFill>
            </a:endParaRPr>
          </a:p>
        </p:txBody>
      </p: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65E4009D-CA79-F80E-9A34-120CC8D5D61F}"/>
              </a:ext>
            </a:extLst>
          </p:cNvPr>
          <p:cNvCxnSpPr>
            <a:cxnSpLocks/>
          </p:cNvCxnSpPr>
          <p:nvPr/>
        </p:nvCxnSpPr>
        <p:spPr>
          <a:xfrm>
            <a:off x="5882385" y="4373478"/>
            <a:ext cx="0" cy="40305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Immagine 2">
            <a:extLst>
              <a:ext uri="{FF2B5EF4-FFF2-40B4-BE49-F238E27FC236}">
                <a16:creationId xmlns:a16="http://schemas.microsoft.com/office/drawing/2014/main" id="{037F659B-824F-12E1-AA2E-AB3EA152A6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483" y="1383654"/>
            <a:ext cx="2817555" cy="644013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FE8BF13B-AD75-49C3-E847-D6D6FCAC8C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156" y="2027667"/>
            <a:ext cx="1490807" cy="598223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511133E4-FB35-030B-5528-C4560A6D78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22511" y="405228"/>
            <a:ext cx="2918585" cy="4441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75043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>
          <a:extLst>
            <a:ext uri="{FF2B5EF4-FFF2-40B4-BE49-F238E27FC236}">
              <a16:creationId xmlns:a16="http://schemas.microsoft.com/office/drawing/2014/main" id="{73A055C4-5565-D836-B680-2817A20584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>
            <a:extLst>
              <a:ext uri="{FF2B5EF4-FFF2-40B4-BE49-F238E27FC236}">
                <a16:creationId xmlns:a16="http://schemas.microsoft.com/office/drawing/2014/main" id="{66ED862F-818E-7857-72AB-DF6B2DE11D4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699" y="276582"/>
            <a:ext cx="8520600" cy="572700"/>
          </a:xfrm>
        </p:spPr>
        <p:txBody>
          <a:bodyPr spcFirstLastPara="1" wrap="square" lIns="0" tIns="0" rIns="0" bIns="0" anchor="ctr" anchorCtr="0">
            <a:normAutofit/>
          </a:bodyPr>
          <a:lstStyle/>
          <a:p>
            <a:pPr lvl="0"/>
            <a:r>
              <a:rPr lang="en-US" sz="2600" b="1" dirty="0"/>
              <a:t>Random Coordinate GD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95F9F896-F357-01DE-3422-CCF7AA3BA6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140" y="854972"/>
            <a:ext cx="5352835" cy="4288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51474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>
          <a:extLst>
            <a:ext uri="{FF2B5EF4-FFF2-40B4-BE49-F238E27FC236}">
              <a16:creationId xmlns:a16="http://schemas.microsoft.com/office/drawing/2014/main" id="{4706978D-827F-C018-30CA-A0BB9E71C8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>
            <a:extLst>
              <a:ext uri="{FF2B5EF4-FFF2-40B4-BE49-F238E27FC236}">
                <a16:creationId xmlns:a16="http://schemas.microsoft.com/office/drawing/2014/main" id="{58CFFCDF-D656-7A9B-559D-457D371B104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0156" y="402679"/>
            <a:ext cx="7863900" cy="40011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lvl="0"/>
            <a:r>
              <a:rPr lang="it-IT" dirty="0" err="1"/>
              <a:t>Proximal</a:t>
            </a:r>
            <a:r>
              <a:rPr lang="it-IT" dirty="0"/>
              <a:t> </a:t>
            </a:r>
            <a:r>
              <a:rPr lang="it-IT" dirty="0" err="1"/>
              <a:t>Gradient</a:t>
            </a:r>
            <a:r>
              <a:rPr lang="it-IT" dirty="0"/>
              <a:t> </a:t>
            </a:r>
            <a:r>
              <a:rPr lang="it-IT" dirty="0" err="1"/>
              <a:t>Descent</a:t>
            </a:r>
            <a:r>
              <a:rPr lang="it-IT" dirty="0"/>
              <a:t> for Lasso </a:t>
            </a:r>
            <a:endParaRPr dirty="0"/>
          </a:p>
        </p:txBody>
      </p:sp>
      <p:sp>
        <p:nvSpPr>
          <p:cNvPr id="71" name="Google Shape;71;p15">
            <a:extLst>
              <a:ext uri="{FF2B5EF4-FFF2-40B4-BE49-F238E27FC236}">
                <a16:creationId xmlns:a16="http://schemas.microsoft.com/office/drawing/2014/main" id="{F5AF8AAE-3FE9-CEC0-94A7-B95AE374455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70545" y="841488"/>
            <a:ext cx="8002909" cy="50967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spcFirstLastPara="1" wrap="square" lIns="0" tIns="0" rIns="0" bIns="0" anchor="t" anchorCtr="0">
            <a:spAutoFit/>
          </a:bodyPr>
          <a:lstStyle/>
          <a:p>
            <a:pPr marL="127000" lvl="0" indent="0" algn="just" rtl="0">
              <a:spcBef>
                <a:spcPts val="0"/>
              </a:spcBef>
              <a:spcAft>
                <a:spcPts val="0"/>
              </a:spcAft>
              <a:buSzPts val="1600"/>
            </a:pPr>
            <a:endParaRPr lang="en-US" sz="1600" dirty="0">
              <a:solidFill>
                <a:schemeClr val="dk2"/>
              </a:solidFill>
            </a:endParaRPr>
          </a:p>
          <a:p>
            <a:pPr marL="412750" indent="-285750" algn="just">
              <a:buSzPts val="1600"/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tx1"/>
                </a:solidFill>
              </a:rPr>
              <a:t>Lasso regression: </a:t>
            </a:r>
            <a:r>
              <a:rPr lang="en-US" sz="1600" dirty="0">
                <a:solidFill>
                  <a:schemeClr val="dk2"/>
                </a:solidFill>
              </a:rPr>
              <a:t>tends to zero out many coefficients, making the model more interpretable. The last term of the Lasso objective function is not differentiable; therefore, this problem is well-suited for Proximal Gradient Descent, as the first part is differentiable while the second is not.</a:t>
            </a:r>
          </a:p>
          <a:p>
            <a:pPr marL="412750" indent="-285750" algn="just">
              <a:buSzPts val="1600"/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dk2"/>
              </a:solidFill>
            </a:endParaRPr>
          </a:p>
          <a:p>
            <a:pPr marL="412750" indent="-285750" algn="just">
              <a:buSzPts val="1600"/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dk2"/>
              </a:solidFill>
            </a:endParaRPr>
          </a:p>
          <a:p>
            <a:pPr marL="412750" indent="-285750" algn="just">
              <a:buSzPts val="1600"/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dk2"/>
              </a:solidFill>
            </a:endParaRPr>
          </a:p>
          <a:p>
            <a:pPr marL="412750" indent="-285750" algn="just">
              <a:buSzPts val="16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dk2"/>
                </a:solidFill>
              </a:rPr>
              <a:t>At each step of Proximal Gradient Descent, we apply the following proximal operator, </a:t>
            </a:r>
            <a:r>
              <a:rPr lang="it-IT" sz="1600" dirty="0">
                <a:solidFill>
                  <a:schemeClr val="dk2"/>
                </a:solidFill>
              </a:rPr>
              <a:t>the </a:t>
            </a:r>
            <a:r>
              <a:rPr lang="it-IT" sz="1600" b="1" dirty="0">
                <a:solidFill>
                  <a:schemeClr val="tx1"/>
                </a:solidFill>
              </a:rPr>
              <a:t>soft-</a:t>
            </a:r>
            <a:r>
              <a:rPr lang="it-IT" sz="1600" b="1" dirty="0" err="1">
                <a:solidFill>
                  <a:schemeClr val="tx1"/>
                </a:solidFill>
              </a:rPr>
              <a:t>thresholding</a:t>
            </a:r>
            <a:r>
              <a:rPr lang="it-IT" sz="1600" b="1" dirty="0">
                <a:solidFill>
                  <a:schemeClr val="tx1"/>
                </a:solidFill>
              </a:rPr>
              <a:t> </a:t>
            </a:r>
            <a:r>
              <a:rPr lang="it-IT" sz="1600" b="1" dirty="0" err="1">
                <a:solidFill>
                  <a:schemeClr val="tx1"/>
                </a:solidFill>
              </a:rPr>
              <a:t>function</a:t>
            </a:r>
            <a:r>
              <a:rPr lang="it-IT" sz="1600" dirty="0">
                <a:solidFill>
                  <a:schemeClr val="dk2"/>
                </a:solidFill>
              </a:rPr>
              <a:t>.</a:t>
            </a:r>
            <a:endParaRPr lang="en-US" sz="1600" dirty="0">
              <a:solidFill>
                <a:schemeClr val="dk2"/>
              </a:solidFill>
            </a:endParaRPr>
          </a:p>
          <a:p>
            <a:pPr marL="412750" indent="-285750" algn="just">
              <a:buSzPts val="1600"/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dk2"/>
              </a:solidFill>
            </a:endParaRPr>
          </a:p>
          <a:p>
            <a:pPr marL="127000" indent="0" algn="just">
              <a:buSzPts val="1600"/>
            </a:pPr>
            <a:endParaRPr lang="en-US" sz="1600" dirty="0">
              <a:solidFill>
                <a:schemeClr val="dk2"/>
              </a:solidFill>
            </a:endParaRPr>
          </a:p>
          <a:p>
            <a:pPr marL="412750" lvl="0" indent="-285750" algn="just" rtl="0">
              <a:spcBef>
                <a:spcPts val="0"/>
              </a:spcBef>
              <a:spcAft>
                <a:spcPts val="0"/>
              </a:spcAft>
              <a:buSzPts val="1600"/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dk2"/>
              </a:solidFill>
            </a:endParaRPr>
          </a:p>
          <a:p>
            <a:pPr marL="412750" lvl="0" indent="-285750" algn="just" rtl="0">
              <a:spcBef>
                <a:spcPts val="0"/>
              </a:spcBef>
              <a:spcAft>
                <a:spcPts val="0"/>
              </a:spcAft>
              <a:buSzPts val="1600"/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dk2"/>
              </a:solidFill>
            </a:endParaRPr>
          </a:p>
          <a:p>
            <a:pPr marL="412750" lvl="0" indent="-285750" algn="just" rtl="0">
              <a:spcBef>
                <a:spcPts val="0"/>
              </a:spcBef>
              <a:spcAft>
                <a:spcPts val="0"/>
              </a:spcAft>
              <a:buSzPts val="1600"/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dk2"/>
              </a:solidFill>
            </a:endParaRPr>
          </a:p>
          <a:p>
            <a:pPr marL="412750" lvl="0" indent="-285750" algn="just" rtl="0">
              <a:spcBef>
                <a:spcPts val="0"/>
              </a:spcBef>
              <a:spcAft>
                <a:spcPts val="0"/>
              </a:spcAft>
              <a:buSzPts val="1600"/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dk2"/>
              </a:solidFill>
            </a:endParaRPr>
          </a:p>
          <a:p>
            <a:pPr marL="127000" lvl="0" indent="0" algn="just" rtl="0">
              <a:spcBef>
                <a:spcPts val="0"/>
              </a:spcBef>
              <a:spcAft>
                <a:spcPts val="0"/>
              </a:spcAft>
              <a:buSzPts val="1600"/>
            </a:pPr>
            <a:endParaRPr lang="en-US" sz="1600" dirty="0">
              <a:solidFill>
                <a:schemeClr val="dk2"/>
              </a:solidFill>
            </a:endParaRPr>
          </a:p>
          <a:p>
            <a:pPr marL="412750" lvl="0" indent="-285750" algn="just" rtl="0">
              <a:spcBef>
                <a:spcPts val="0"/>
              </a:spcBef>
              <a:spcAft>
                <a:spcPts val="0"/>
              </a:spcAft>
              <a:buSzPts val="1600"/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dk2"/>
              </a:solidFill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79ABC991-DC32-6632-7B66-128846F95B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650" y="2296932"/>
            <a:ext cx="3863333" cy="738281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61E6E0A3-273D-CD16-BE40-EB094B643A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649" y="3778338"/>
            <a:ext cx="3863334" cy="523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4123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>
          <a:extLst>
            <a:ext uri="{FF2B5EF4-FFF2-40B4-BE49-F238E27FC236}">
              <a16:creationId xmlns:a16="http://schemas.microsoft.com/office/drawing/2014/main" id="{D8100F2F-E3F9-8024-DC15-17EBDCC319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>
            <a:extLst>
              <a:ext uri="{FF2B5EF4-FFF2-40B4-BE49-F238E27FC236}">
                <a16:creationId xmlns:a16="http://schemas.microsoft.com/office/drawing/2014/main" id="{4232FB5A-29FA-4D7E-1A83-B03B285FD09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0156" y="402679"/>
            <a:ext cx="7863900" cy="40011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lvl="0"/>
            <a:r>
              <a:rPr lang="it-IT" dirty="0" err="1"/>
              <a:t>Proximal</a:t>
            </a:r>
            <a:r>
              <a:rPr lang="it-IT" dirty="0"/>
              <a:t> </a:t>
            </a:r>
            <a:r>
              <a:rPr lang="it-IT" dirty="0" err="1"/>
              <a:t>Gradient</a:t>
            </a:r>
            <a:r>
              <a:rPr lang="it-IT" dirty="0"/>
              <a:t> </a:t>
            </a:r>
            <a:r>
              <a:rPr lang="it-IT" dirty="0" err="1"/>
              <a:t>Descent</a:t>
            </a:r>
            <a:endParaRPr dirty="0"/>
          </a:p>
        </p:txBody>
      </p:sp>
      <p:sp>
        <p:nvSpPr>
          <p:cNvPr id="19" name="Google Shape;71;p15">
            <a:extLst>
              <a:ext uri="{FF2B5EF4-FFF2-40B4-BE49-F238E27FC236}">
                <a16:creationId xmlns:a16="http://schemas.microsoft.com/office/drawing/2014/main" id="{84300CFE-95A7-734A-3457-0B187416C734}"/>
              </a:ext>
            </a:extLst>
          </p:cNvPr>
          <p:cNvSpPr txBox="1">
            <a:spLocks/>
          </p:cNvSpPr>
          <p:nvPr/>
        </p:nvSpPr>
        <p:spPr>
          <a:xfrm>
            <a:off x="546482" y="1608479"/>
            <a:ext cx="5140325" cy="5096780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L="914400" marR="0" lvl="1" indent="-228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L="1371600" marR="0" lvl="2" indent="-228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L="1828800" marR="0" lvl="3" indent="-228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L="2286000" marR="0" lvl="4" indent="-228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L="2743200" marR="0" lvl="5" indent="-228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L="3200400" marR="0" lvl="6" indent="-228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L="3657600" marR="0" lvl="7" indent="-228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L="4114800" marR="0" lvl="8" indent="-22860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marL="127000" indent="0" algn="just">
              <a:buSzPts val="1600"/>
            </a:pPr>
            <a:endParaRPr lang="en-US" sz="1600" dirty="0">
              <a:solidFill>
                <a:schemeClr val="dk2"/>
              </a:solidFill>
            </a:endParaRPr>
          </a:p>
          <a:p>
            <a:pPr marL="127000" indent="0" algn="just">
              <a:buSzPts val="1600"/>
            </a:pPr>
            <a:r>
              <a:rPr lang="en-US" sz="1600" b="1" dirty="0">
                <a:solidFill>
                  <a:schemeClr val="tx1"/>
                </a:solidFill>
              </a:rPr>
              <a:t>Assumptions:</a:t>
            </a:r>
          </a:p>
          <a:p>
            <a:pPr marL="412750" indent="-285750" algn="just">
              <a:buSzPts val="1600"/>
              <a:buFont typeface="Arial" panose="020B0604020202020204" pitchFamily="34" charset="0"/>
              <a:buChar char="•"/>
            </a:pPr>
            <a:r>
              <a:rPr lang="en-US" sz="1600" i="1" dirty="0" err="1">
                <a:solidFill>
                  <a:schemeClr val="dk2"/>
                </a:solidFill>
              </a:rPr>
              <a:t>tol</a:t>
            </a:r>
            <a:r>
              <a:rPr lang="en-US" sz="1600" dirty="0">
                <a:solidFill>
                  <a:schemeClr val="dk2"/>
                </a:solidFill>
              </a:rPr>
              <a:t> = 1e-04;</a:t>
            </a:r>
            <a:endParaRPr lang="en-US" sz="1600" dirty="0">
              <a:solidFill>
                <a:schemeClr val="tx1"/>
              </a:solidFill>
            </a:endParaRPr>
          </a:p>
          <a:p>
            <a:pPr marL="412750" indent="-285750" algn="just">
              <a:buSzPts val="1600"/>
              <a:buFont typeface="Arial" panose="020B0604020202020204" pitchFamily="34" charset="0"/>
              <a:buChar char="•"/>
            </a:pPr>
            <a:r>
              <a:rPr lang="en-US" sz="1600" i="1" dirty="0">
                <a:solidFill>
                  <a:schemeClr val="dk2"/>
                </a:solidFill>
              </a:rPr>
              <a:t>x0</a:t>
            </a:r>
            <a:r>
              <a:rPr lang="en-US" sz="1600" dirty="0">
                <a:solidFill>
                  <a:schemeClr val="dk2"/>
                </a:solidFill>
              </a:rPr>
              <a:t> = zero vector;</a:t>
            </a:r>
          </a:p>
          <a:p>
            <a:pPr marL="412750" indent="-285750" algn="just">
              <a:buSzPts val="1600"/>
              <a:buFont typeface="Arial" panose="020B0604020202020204" pitchFamily="34" charset="0"/>
              <a:buChar char="•"/>
            </a:pPr>
            <a:r>
              <a:rPr lang="en-US" sz="1600" i="1" dirty="0" err="1">
                <a:solidFill>
                  <a:schemeClr val="dk2"/>
                </a:solidFill>
              </a:rPr>
              <a:t>max_iter</a:t>
            </a:r>
            <a:r>
              <a:rPr lang="en-US" sz="1600" dirty="0">
                <a:solidFill>
                  <a:schemeClr val="dk2"/>
                </a:solidFill>
              </a:rPr>
              <a:t> = 10000;</a:t>
            </a:r>
          </a:p>
          <a:p>
            <a:pPr marL="412750" indent="-285750" algn="just">
              <a:buSzPts val="1600"/>
              <a:buFont typeface="Arial" panose="020B0604020202020204" pitchFamily="34" charset="0"/>
              <a:buChar char="•"/>
            </a:pPr>
            <a:r>
              <a:rPr lang="en-US" sz="1600" i="1" dirty="0">
                <a:solidFill>
                  <a:schemeClr val="dk2"/>
                </a:solidFill>
              </a:rPr>
              <a:t>gamma</a:t>
            </a:r>
            <a:r>
              <a:rPr lang="en-US" sz="1600" dirty="0">
                <a:solidFill>
                  <a:schemeClr val="dk2"/>
                </a:solidFill>
              </a:rPr>
              <a:t> = 1;</a:t>
            </a:r>
          </a:p>
          <a:p>
            <a:pPr marL="412750" indent="-285750" algn="just">
              <a:buSzPts val="1600"/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dk2"/>
              </a:solidFill>
            </a:endParaRPr>
          </a:p>
          <a:p>
            <a:pPr marL="127000" indent="0" algn="just">
              <a:buSzPts val="1600"/>
            </a:pPr>
            <a:r>
              <a:rPr lang="en-US" sz="1600" dirty="0">
                <a:solidFill>
                  <a:schemeClr val="dk2"/>
                </a:solidFill>
              </a:rPr>
              <a:t>The code takes as input a range of lambda values, defined by </a:t>
            </a:r>
            <a:r>
              <a:rPr lang="en-US" sz="1600" i="1" dirty="0" err="1">
                <a:solidFill>
                  <a:schemeClr val="dk2"/>
                </a:solidFill>
              </a:rPr>
              <a:t>lambda_min</a:t>
            </a:r>
            <a:r>
              <a:rPr lang="en-US" sz="1600" dirty="0">
                <a:solidFill>
                  <a:schemeClr val="dk2"/>
                </a:solidFill>
              </a:rPr>
              <a:t>, </a:t>
            </a:r>
            <a:r>
              <a:rPr lang="en-US" sz="1600" i="1" dirty="0" err="1">
                <a:solidFill>
                  <a:schemeClr val="dk2"/>
                </a:solidFill>
              </a:rPr>
              <a:t>lambda_max</a:t>
            </a:r>
            <a:r>
              <a:rPr lang="en-US" sz="1600" dirty="0">
                <a:solidFill>
                  <a:schemeClr val="dk2"/>
                </a:solidFill>
              </a:rPr>
              <a:t>, and </a:t>
            </a:r>
            <a:r>
              <a:rPr lang="en-US" sz="1600" i="1" dirty="0">
                <a:solidFill>
                  <a:schemeClr val="dk2"/>
                </a:solidFill>
              </a:rPr>
              <a:t>lambdas</a:t>
            </a:r>
            <a:r>
              <a:rPr lang="en-US" sz="1600" dirty="0">
                <a:solidFill>
                  <a:schemeClr val="dk2"/>
                </a:solidFill>
              </a:rPr>
              <a:t>, and performs Proximal GD for each of them. In the end, it returns the solution corresponding to the lambda that yields the best results.</a:t>
            </a:r>
          </a:p>
          <a:p>
            <a:pPr marL="412750" indent="-285750" algn="just">
              <a:buSzPts val="1600"/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dk2"/>
              </a:solidFill>
            </a:endParaRPr>
          </a:p>
          <a:p>
            <a:pPr marL="127000" indent="0" algn="just">
              <a:buSzPts val="1600"/>
            </a:pPr>
            <a:endParaRPr lang="en-US" sz="1600" dirty="0">
              <a:solidFill>
                <a:schemeClr val="dk2"/>
              </a:solidFill>
            </a:endParaRPr>
          </a:p>
          <a:p>
            <a:pPr marL="412750" indent="-285750" algn="just">
              <a:buSzPts val="1600"/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/>
              </a:solidFill>
            </a:endParaRPr>
          </a:p>
          <a:p>
            <a:pPr marL="127000" indent="0" algn="just">
              <a:buSzPts val="1600"/>
            </a:pPr>
            <a:endParaRPr lang="en-US" sz="1600" dirty="0">
              <a:solidFill>
                <a:schemeClr val="tx1"/>
              </a:solidFill>
            </a:endParaRPr>
          </a:p>
          <a:p>
            <a:pPr marL="127000" indent="0" algn="just">
              <a:buSzPts val="1600"/>
            </a:pPr>
            <a:endParaRPr lang="en-US" sz="1600" b="1" dirty="0">
              <a:solidFill>
                <a:schemeClr val="dk2"/>
              </a:solidFill>
            </a:endParaRPr>
          </a:p>
          <a:p>
            <a:pPr marL="127000" indent="0" algn="just">
              <a:buSzPts val="1600"/>
            </a:pPr>
            <a:endParaRPr lang="en-US" sz="1600" b="1" dirty="0">
              <a:solidFill>
                <a:schemeClr val="tx1"/>
              </a:solidFill>
            </a:endParaRPr>
          </a:p>
        </p:txBody>
      </p: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185ED1F9-FFF4-A33E-2AB7-CE25D7589785}"/>
              </a:ext>
            </a:extLst>
          </p:cNvPr>
          <p:cNvCxnSpPr>
            <a:cxnSpLocks/>
          </p:cNvCxnSpPr>
          <p:nvPr/>
        </p:nvCxnSpPr>
        <p:spPr>
          <a:xfrm>
            <a:off x="5919963" y="4373478"/>
            <a:ext cx="0" cy="40305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Immagine 3">
            <a:extLst>
              <a:ext uri="{FF2B5EF4-FFF2-40B4-BE49-F238E27FC236}">
                <a16:creationId xmlns:a16="http://schemas.microsoft.com/office/drawing/2014/main" id="{01A54EE1-E71E-BFE1-9E76-876C381517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483" y="1198509"/>
            <a:ext cx="3010909" cy="405510"/>
          </a:xfrm>
          <a:prstGeom prst="rect">
            <a:avLst/>
          </a:prstGeom>
        </p:spPr>
      </p:pic>
      <p:sp>
        <p:nvSpPr>
          <p:cNvPr id="7" name="Google Shape;71;p15">
            <a:extLst>
              <a:ext uri="{FF2B5EF4-FFF2-40B4-BE49-F238E27FC236}">
                <a16:creationId xmlns:a16="http://schemas.microsoft.com/office/drawing/2014/main" id="{D4310CF7-4624-2AAF-30F1-21992756CACC}"/>
              </a:ext>
            </a:extLst>
          </p:cNvPr>
          <p:cNvSpPr txBox="1">
            <a:spLocks/>
          </p:cNvSpPr>
          <p:nvPr/>
        </p:nvSpPr>
        <p:spPr>
          <a:xfrm>
            <a:off x="3111798" y="1608479"/>
            <a:ext cx="2810711" cy="2265236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L="914400" marR="0" lvl="1" indent="-228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L="1371600" marR="0" lvl="2" indent="-228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L="1828800" marR="0" lvl="3" indent="-228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L="2286000" marR="0" lvl="4" indent="-228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L="2743200" marR="0" lvl="5" indent="-228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L="3200400" marR="0" lvl="6" indent="-228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L="3657600" marR="0" lvl="7" indent="-228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L="4114800" marR="0" lvl="8" indent="-22860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marL="127000" indent="0" algn="just">
              <a:buSzPts val="1600"/>
            </a:pPr>
            <a:endParaRPr lang="en-US" sz="1600" dirty="0">
              <a:solidFill>
                <a:schemeClr val="dk2"/>
              </a:solidFill>
            </a:endParaRPr>
          </a:p>
          <a:p>
            <a:pPr marL="412750" indent="-285750" algn="just">
              <a:buSzPts val="1600"/>
              <a:buFont typeface="Arial" panose="020B0604020202020204" pitchFamily="34" charset="0"/>
              <a:buChar char="•"/>
            </a:pPr>
            <a:endParaRPr lang="en-US" sz="1600" i="1" dirty="0">
              <a:solidFill>
                <a:schemeClr val="dk2"/>
              </a:solidFill>
            </a:endParaRPr>
          </a:p>
          <a:p>
            <a:pPr marL="412750" indent="-285750" algn="just">
              <a:buSzPts val="1600"/>
              <a:buFont typeface="Arial" panose="020B0604020202020204" pitchFamily="34" charset="0"/>
              <a:buChar char="•"/>
            </a:pPr>
            <a:r>
              <a:rPr lang="en-US" sz="1600" i="1" dirty="0" err="1">
                <a:solidFill>
                  <a:schemeClr val="dk2"/>
                </a:solidFill>
              </a:rPr>
              <a:t>lambda_min</a:t>
            </a:r>
            <a:r>
              <a:rPr lang="en-US" sz="1600" i="1" dirty="0">
                <a:solidFill>
                  <a:schemeClr val="dk2"/>
                </a:solidFill>
              </a:rPr>
              <a:t> </a:t>
            </a:r>
            <a:r>
              <a:rPr lang="en-US" sz="1600" dirty="0">
                <a:solidFill>
                  <a:schemeClr val="dk2"/>
                </a:solidFill>
              </a:rPr>
              <a:t>= 0.005;</a:t>
            </a:r>
            <a:endParaRPr lang="en-US" sz="1600" dirty="0">
              <a:solidFill>
                <a:schemeClr val="tx1"/>
              </a:solidFill>
            </a:endParaRPr>
          </a:p>
          <a:p>
            <a:pPr marL="412750" indent="-285750" algn="just">
              <a:buSzPts val="1600"/>
              <a:buFont typeface="Arial" panose="020B0604020202020204" pitchFamily="34" charset="0"/>
              <a:buChar char="•"/>
            </a:pPr>
            <a:r>
              <a:rPr lang="en-US" sz="1600" i="1" dirty="0" err="1">
                <a:solidFill>
                  <a:schemeClr val="dk2"/>
                </a:solidFill>
              </a:rPr>
              <a:t>lambda_max</a:t>
            </a:r>
            <a:r>
              <a:rPr lang="en-US" sz="1600" i="1" dirty="0">
                <a:solidFill>
                  <a:schemeClr val="dk2"/>
                </a:solidFill>
              </a:rPr>
              <a:t> </a:t>
            </a:r>
            <a:r>
              <a:rPr lang="en-US" sz="1600" dirty="0">
                <a:solidFill>
                  <a:schemeClr val="dk2"/>
                </a:solidFill>
              </a:rPr>
              <a:t>= 1;</a:t>
            </a:r>
          </a:p>
          <a:p>
            <a:pPr marL="412750" indent="-285750" algn="just">
              <a:buSzPts val="1600"/>
              <a:buFont typeface="Arial" panose="020B0604020202020204" pitchFamily="34" charset="0"/>
              <a:buChar char="•"/>
            </a:pPr>
            <a:r>
              <a:rPr lang="en-US" sz="1600" i="1" dirty="0">
                <a:solidFill>
                  <a:schemeClr val="dk2"/>
                </a:solidFill>
              </a:rPr>
              <a:t>lambdas </a:t>
            </a:r>
            <a:r>
              <a:rPr lang="en-US" sz="1600" dirty="0">
                <a:solidFill>
                  <a:schemeClr val="dk2"/>
                </a:solidFill>
              </a:rPr>
              <a:t>= 20.</a:t>
            </a:r>
            <a:endParaRPr lang="en-US" sz="1600" dirty="0">
              <a:solidFill>
                <a:schemeClr val="tx1"/>
              </a:solidFill>
            </a:endParaRPr>
          </a:p>
          <a:p>
            <a:pPr marL="127000" indent="0" algn="just">
              <a:buSzPts val="1600"/>
            </a:pPr>
            <a:endParaRPr lang="en-US" sz="1600" dirty="0">
              <a:solidFill>
                <a:schemeClr val="tx1"/>
              </a:solidFill>
            </a:endParaRPr>
          </a:p>
          <a:p>
            <a:pPr marL="127000" indent="0" algn="just">
              <a:buSzPts val="1600"/>
            </a:pPr>
            <a:endParaRPr lang="en-US" sz="1600" b="1" dirty="0">
              <a:solidFill>
                <a:schemeClr val="dk2"/>
              </a:solidFill>
            </a:endParaRPr>
          </a:p>
          <a:p>
            <a:pPr marL="127000" indent="0" algn="just">
              <a:buSzPts val="1600"/>
            </a:pPr>
            <a:endParaRPr lang="en-US" sz="1600" b="1" dirty="0">
              <a:solidFill>
                <a:schemeClr val="tx1"/>
              </a:solidFill>
            </a:endParaRP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E5133481-6AB8-2517-9E64-F2865664C4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2757" y="522622"/>
            <a:ext cx="3107026" cy="4270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98980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>
          <a:extLst>
            <a:ext uri="{FF2B5EF4-FFF2-40B4-BE49-F238E27FC236}">
              <a16:creationId xmlns:a16="http://schemas.microsoft.com/office/drawing/2014/main" id="{C46B1819-6822-57B7-5570-A6ADF31254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>
            <a:extLst>
              <a:ext uri="{FF2B5EF4-FFF2-40B4-BE49-F238E27FC236}">
                <a16:creationId xmlns:a16="http://schemas.microsoft.com/office/drawing/2014/main" id="{EAE665A1-EB6D-23FE-57CF-E9C19C4FE0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5533" y="182451"/>
            <a:ext cx="2770783" cy="4778597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BF602357-FD8B-D926-2E57-8C38AFFA04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425648"/>
            <a:ext cx="2777475" cy="3834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59284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>
          <a:extLst>
            <a:ext uri="{FF2B5EF4-FFF2-40B4-BE49-F238E27FC236}">
              <a16:creationId xmlns:a16="http://schemas.microsoft.com/office/drawing/2014/main" id="{18CB7773-1A70-67E8-9328-A546765CB9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CCA22C78-6FB6-B0EF-FF77-BE07280B06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9473" y="1784519"/>
            <a:ext cx="5630564" cy="3358981"/>
          </a:xfrm>
          <a:prstGeom prst="rect">
            <a:avLst/>
          </a:prstGeom>
        </p:spPr>
      </p:pic>
      <p:sp>
        <p:nvSpPr>
          <p:cNvPr id="4" name="Google Shape;70;p15">
            <a:extLst>
              <a:ext uri="{FF2B5EF4-FFF2-40B4-BE49-F238E27FC236}">
                <a16:creationId xmlns:a16="http://schemas.microsoft.com/office/drawing/2014/main" id="{FF2B1F71-56E1-E623-8D60-195E67A5024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0156" y="402679"/>
            <a:ext cx="7863900" cy="40011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lvl="0"/>
            <a:r>
              <a:rPr lang="it-IT" sz="2600" b="1" dirty="0" err="1"/>
              <a:t>Coefficient</a:t>
            </a:r>
            <a:r>
              <a:rPr lang="it-IT" sz="2600" b="1" dirty="0"/>
              <a:t> </a:t>
            </a:r>
            <a:r>
              <a:rPr lang="it-IT" sz="2600" b="1" dirty="0" err="1"/>
              <a:t>importance</a:t>
            </a:r>
            <a:r>
              <a:rPr lang="it-IT" sz="2600" b="1" dirty="0"/>
              <a:t> in Lasso</a:t>
            </a:r>
            <a:endParaRPr sz="2600" b="1" dirty="0"/>
          </a:p>
        </p:txBody>
      </p:sp>
      <p:sp>
        <p:nvSpPr>
          <p:cNvPr id="5" name="Google Shape;71;p15">
            <a:extLst>
              <a:ext uri="{FF2B5EF4-FFF2-40B4-BE49-F238E27FC236}">
                <a16:creationId xmlns:a16="http://schemas.microsoft.com/office/drawing/2014/main" id="{EDA65152-F169-B1FB-BD13-DFD90BB58D80}"/>
              </a:ext>
            </a:extLst>
          </p:cNvPr>
          <p:cNvSpPr txBox="1">
            <a:spLocks/>
          </p:cNvSpPr>
          <p:nvPr/>
        </p:nvSpPr>
        <p:spPr>
          <a:xfrm>
            <a:off x="390914" y="2184303"/>
            <a:ext cx="2498333" cy="4431983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marL="127000" algn="just">
              <a:buSzPts val="1600"/>
            </a:pPr>
            <a:endParaRPr lang="en-US" sz="1600" dirty="0">
              <a:solidFill>
                <a:schemeClr val="dk2"/>
              </a:solidFill>
            </a:endParaRPr>
          </a:p>
          <a:p>
            <a:pPr marL="412750" indent="-285750">
              <a:buSzPts val="16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dk2"/>
                </a:solidFill>
              </a:rPr>
              <a:t>The variables </a:t>
            </a:r>
            <a:r>
              <a:rPr lang="en-US" sz="1600" i="1" dirty="0">
                <a:solidFill>
                  <a:schemeClr val="dk2"/>
                </a:solidFill>
              </a:rPr>
              <a:t>Wind speed</a:t>
            </a:r>
            <a:r>
              <a:rPr lang="en-US" sz="1600" dirty="0">
                <a:solidFill>
                  <a:schemeClr val="dk2"/>
                </a:solidFill>
              </a:rPr>
              <a:t>, </a:t>
            </a:r>
            <a:r>
              <a:rPr lang="en-US" sz="1600" i="1" dirty="0">
                <a:solidFill>
                  <a:schemeClr val="dk2"/>
                </a:solidFill>
              </a:rPr>
              <a:t>Fresh </a:t>
            </a:r>
            <a:r>
              <a:rPr lang="en-US" sz="1600" i="1" dirty="0" err="1">
                <a:solidFill>
                  <a:schemeClr val="dk2"/>
                </a:solidFill>
              </a:rPr>
              <a:t>tyre</a:t>
            </a:r>
            <a:r>
              <a:rPr lang="en-US" sz="1600" dirty="0">
                <a:solidFill>
                  <a:schemeClr val="dk2"/>
                </a:solidFill>
              </a:rPr>
              <a:t>, and </a:t>
            </a:r>
            <a:r>
              <a:rPr lang="en-US" sz="1600" i="1" dirty="0">
                <a:solidFill>
                  <a:schemeClr val="dk2"/>
                </a:solidFill>
              </a:rPr>
              <a:t>Wind direction</a:t>
            </a:r>
            <a:r>
              <a:rPr lang="en-US" sz="1600" dirty="0">
                <a:solidFill>
                  <a:schemeClr val="dk2"/>
                </a:solidFill>
              </a:rPr>
              <a:t> are not particularly relevant.</a:t>
            </a:r>
            <a:br>
              <a:rPr lang="en-US" sz="1600" dirty="0">
                <a:solidFill>
                  <a:schemeClr val="dk2"/>
                </a:solidFill>
              </a:rPr>
            </a:br>
            <a:r>
              <a:rPr lang="en-US" sz="1600" dirty="0">
                <a:solidFill>
                  <a:schemeClr val="dk2"/>
                </a:solidFill>
              </a:rPr>
              <a:t>We can remove them to simplify the model.</a:t>
            </a:r>
          </a:p>
          <a:p>
            <a:pPr marL="412750" indent="-285750">
              <a:buSzPts val="1600"/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dk2"/>
              </a:solidFill>
            </a:endParaRPr>
          </a:p>
          <a:p>
            <a:pPr marL="412750" indent="-285750">
              <a:buSzPts val="1600"/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dk2"/>
              </a:solidFill>
            </a:endParaRPr>
          </a:p>
          <a:p>
            <a:pPr marL="412750" indent="-285750">
              <a:buSzPts val="1600"/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dk2"/>
              </a:solidFill>
            </a:endParaRPr>
          </a:p>
          <a:p>
            <a:pPr marL="412750" indent="-285750" algn="just">
              <a:buSzPts val="1600"/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dk2"/>
              </a:solidFill>
            </a:endParaRPr>
          </a:p>
          <a:p>
            <a:pPr marL="127000" algn="just">
              <a:buSzPts val="1600"/>
            </a:pPr>
            <a:endParaRPr lang="en-US" sz="1600" dirty="0">
              <a:solidFill>
                <a:schemeClr val="dk2"/>
              </a:solidFill>
            </a:endParaRPr>
          </a:p>
          <a:p>
            <a:pPr marL="412750" indent="-285750" algn="just">
              <a:buSzPts val="1600"/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dk2"/>
              </a:solidFill>
            </a:endParaRPr>
          </a:p>
          <a:p>
            <a:pPr marL="412750" indent="-285750" algn="just">
              <a:buSzPts val="1600"/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dk2"/>
              </a:solidFill>
            </a:endParaRPr>
          </a:p>
          <a:p>
            <a:pPr marL="412750" indent="-285750" algn="just">
              <a:buSzPts val="1600"/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dk2"/>
              </a:solidFill>
            </a:endParaRPr>
          </a:p>
          <a:p>
            <a:pPr marL="412750" indent="-285750" algn="just">
              <a:buSzPts val="1600"/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dk2"/>
              </a:solidFill>
            </a:endParaRPr>
          </a:p>
          <a:p>
            <a:pPr marL="127000" algn="just">
              <a:buSzPts val="1600"/>
            </a:pPr>
            <a:endParaRPr lang="en-US" sz="1600" dirty="0">
              <a:solidFill>
                <a:schemeClr val="dk2"/>
              </a:solidFill>
            </a:endParaRPr>
          </a:p>
          <a:p>
            <a:pPr marL="412750" indent="-285750" algn="just">
              <a:buSzPts val="1600"/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dk2"/>
              </a:solidFill>
            </a:endParaRPr>
          </a:p>
        </p:txBody>
      </p:sp>
      <p:sp>
        <p:nvSpPr>
          <p:cNvPr id="7" name="Google Shape;71;p15">
            <a:extLst>
              <a:ext uri="{FF2B5EF4-FFF2-40B4-BE49-F238E27FC236}">
                <a16:creationId xmlns:a16="http://schemas.microsoft.com/office/drawing/2014/main" id="{0197565F-58D2-9151-3C3D-A867A78E9015}"/>
              </a:ext>
            </a:extLst>
          </p:cNvPr>
          <p:cNvSpPr txBox="1">
            <a:spLocks/>
          </p:cNvSpPr>
          <p:nvPr/>
        </p:nvSpPr>
        <p:spPr>
          <a:xfrm>
            <a:off x="390913" y="711517"/>
            <a:ext cx="8362173" cy="3447098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marL="127000" algn="just">
              <a:buSzPts val="1600"/>
            </a:pPr>
            <a:endParaRPr lang="en-US" sz="1600" dirty="0">
              <a:solidFill>
                <a:schemeClr val="dk2"/>
              </a:solidFill>
            </a:endParaRPr>
          </a:p>
          <a:p>
            <a:pPr marL="412750" indent="-285750" algn="just">
              <a:buSzPts val="16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dk2"/>
                </a:solidFill>
              </a:rPr>
              <a:t>Feature importance is computed using the </a:t>
            </a:r>
            <a:r>
              <a:rPr lang="en-US" sz="1600" b="1" dirty="0">
                <a:solidFill>
                  <a:schemeClr val="tx1"/>
                </a:solidFill>
              </a:rPr>
              <a:t>RMS</a:t>
            </a:r>
            <a:r>
              <a:rPr lang="en-US" sz="1600" dirty="0">
                <a:solidFill>
                  <a:schemeClr val="dk2"/>
                </a:solidFill>
              </a:rPr>
              <a:t> (Root Mean Square) of the coefficients of the dummy variables if the feature is </a:t>
            </a:r>
            <a:r>
              <a:rPr lang="en-US" sz="1600" b="1" dirty="0">
                <a:solidFill>
                  <a:schemeClr val="tx1"/>
                </a:solidFill>
              </a:rPr>
              <a:t>categorical</a:t>
            </a:r>
            <a:r>
              <a:rPr lang="en-US" sz="1600" dirty="0">
                <a:solidFill>
                  <a:schemeClr val="dk2"/>
                </a:solidFill>
              </a:rPr>
              <a:t>, and using the absolute value of the coefficient if the feature is </a:t>
            </a:r>
            <a:r>
              <a:rPr lang="en-US" sz="1600" b="1" dirty="0">
                <a:solidFill>
                  <a:schemeClr val="tx1"/>
                </a:solidFill>
              </a:rPr>
              <a:t>numerical</a:t>
            </a:r>
            <a:r>
              <a:rPr lang="en-US" sz="1600" dirty="0">
                <a:solidFill>
                  <a:schemeClr val="dk2"/>
                </a:solidFill>
              </a:rPr>
              <a:t>.</a:t>
            </a:r>
          </a:p>
          <a:p>
            <a:pPr marL="412750" indent="-285750" algn="just">
              <a:buSzPts val="1600"/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dk2"/>
              </a:solidFill>
            </a:endParaRPr>
          </a:p>
          <a:p>
            <a:pPr marL="412750" indent="-285750" algn="just">
              <a:buSzPts val="1600"/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dk2"/>
              </a:solidFill>
            </a:endParaRPr>
          </a:p>
          <a:p>
            <a:pPr marL="412750" indent="-285750" algn="just">
              <a:buSzPts val="1600"/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dk2"/>
              </a:solidFill>
            </a:endParaRPr>
          </a:p>
          <a:p>
            <a:pPr marL="127000" algn="just">
              <a:buSzPts val="1600"/>
            </a:pPr>
            <a:endParaRPr lang="en-US" sz="1600" dirty="0">
              <a:solidFill>
                <a:schemeClr val="dk2"/>
              </a:solidFill>
            </a:endParaRPr>
          </a:p>
          <a:p>
            <a:pPr marL="412750" indent="-285750" algn="just">
              <a:buSzPts val="1600"/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dk2"/>
              </a:solidFill>
            </a:endParaRPr>
          </a:p>
          <a:p>
            <a:pPr marL="412750" indent="-285750" algn="just">
              <a:buSzPts val="1600"/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dk2"/>
              </a:solidFill>
            </a:endParaRPr>
          </a:p>
          <a:p>
            <a:pPr marL="412750" indent="-285750" algn="just">
              <a:buSzPts val="1600"/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dk2"/>
              </a:solidFill>
            </a:endParaRPr>
          </a:p>
          <a:p>
            <a:pPr marL="412750" indent="-285750" algn="just">
              <a:buSzPts val="1600"/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dk2"/>
              </a:solidFill>
            </a:endParaRPr>
          </a:p>
          <a:p>
            <a:pPr marL="127000" algn="just">
              <a:buSzPts val="1600"/>
            </a:pPr>
            <a:endParaRPr lang="en-US" sz="1600" dirty="0">
              <a:solidFill>
                <a:schemeClr val="dk2"/>
              </a:solidFill>
            </a:endParaRPr>
          </a:p>
          <a:p>
            <a:pPr marL="412750" indent="-285750" algn="just">
              <a:buSzPts val="1600"/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64146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>
          <a:extLst>
            <a:ext uri="{FF2B5EF4-FFF2-40B4-BE49-F238E27FC236}">
              <a16:creationId xmlns:a16="http://schemas.microsoft.com/office/drawing/2014/main" id="{122E94E6-E08B-6B3B-D14C-8EE90A2A87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20">
            <a:extLst>
              <a:ext uri="{FF2B5EF4-FFF2-40B4-BE49-F238E27FC236}">
                <a16:creationId xmlns:a16="http://schemas.microsoft.com/office/drawing/2014/main" id="{996CF58C-DB2A-BF9F-EA62-5B85F566966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38926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20">
            <a:extLst>
              <a:ext uri="{FF2B5EF4-FFF2-40B4-BE49-F238E27FC236}">
                <a16:creationId xmlns:a16="http://schemas.microsoft.com/office/drawing/2014/main" id="{A0129BEE-DD62-9AFA-8900-F9503B61B42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0150" y="2136255"/>
            <a:ext cx="4751100" cy="746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000" rIns="0" bIns="0" anchor="t" anchorCtr="0">
            <a:spAutoFit/>
          </a:bodyPr>
          <a:lstStyle/>
          <a:p>
            <a:pPr marL="1270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it-IT" dirty="0" err="1">
                <a:solidFill>
                  <a:schemeClr val="lt1"/>
                </a:solidFill>
              </a:rPr>
              <a:t>Conclusion</a:t>
            </a:r>
            <a:endParaRPr dirty="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754601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>
          <a:extLst>
            <a:ext uri="{FF2B5EF4-FFF2-40B4-BE49-F238E27FC236}">
              <a16:creationId xmlns:a16="http://schemas.microsoft.com/office/drawing/2014/main" id="{411B8F7B-3B4D-A212-4D01-21AB7E21E0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>
            <a:extLst>
              <a:ext uri="{FF2B5EF4-FFF2-40B4-BE49-F238E27FC236}">
                <a16:creationId xmlns:a16="http://schemas.microsoft.com/office/drawing/2014/main" id="{23E3A30E-CF7B-EB09-DFB6-74113AFA7A4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0156" y="402679"/>
            <a:ext cx="7863900" cy="4002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lvl="0"/>
            <a:r>
              <a:rPr lang="it-IT" dirty="0" err="1"/>
              <a:t>Conclusion</a:t>
            </a:r>
            <a:endParaRPr dirty="0"/>
          </a:p>
        </p:txBody>
      </p:sp>
      <p:sp>
        <p:nvSpPr>
          <p:cNvPr id="71" name="Google Shape;71;p15">
            <a:extLst>
              <a:ext uri="{FF2B5EF4-FFF2-40B4-BE49-F238E27FC236}">
                <a16:creationId xmlns:a16="http://schemas.microsoft.com/office/drawing/2014/main" id="{84502A5F-8B8C-50A8-1FF4-BF7F6E1B025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70545" y="1044132"/>
            <a:ext cx="8002909" cy="318548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spcFirstLastPara="1" wrap="square" lIns="0" tIns="0" rIns="0" bIns="0" anchor="t" anchorCtr="0">
            <a:spAutoFit/>
          </a:bodyPr>
          <a:lstStyle/>
          <a:p>
            <a:pPr marL="127000" lvl="0" indent="0" algn="just" rtl="0">
              <a:spcBef>
                <a:spcPts val="0"/>
              </a:spcBef>
              <a:spcAft>
                <a:spcPts val="0"/>
              </a:spcAft>
              <a:buSzPts val="1600"/>
            </a:pPr>
            <a:endParaRPr lang="it-IT" sz="1600" dirty="0">
              <a:solidFill>
                <a:schemeClr val="dk2"/>
              </a:solidFill>
            </a:endParaRPr>
          </a:p>
          <a:p>
            <a:pPr marL="412750" lvl="0" indent="-285750" algn="just" rtl="0">
              <a:spcBef>
                <a:spcPts val="0"/>
              </a:spcBef>
              <a:spcAft>
                <a:spcPts val="0"/>
              </a:spcAft>
              <a:buSzPts val="16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dk2"/>
                </a:solidFill>
              </a:rPr>
              <a:t>The most effective method for training the model is the </a:t>
            </a:r>
            <a:r>
              <a:rPr lang="en-US" sz="1600" b="1" dirty="0">
                <a:solidFill>
                  <a:schemeClr val="tx1"/>
                </a:solidFill>
              </a:rPr>
              <a:t>Newton-Raphson method</a:t>
            </a:r>
            <a:r>
              <a:rPr lang="en-US" sz="1600" dirty="0">
                <a:solidFill>
                  <a:schemeClr val="dk2"/>
                </a:solidFill>
              </a:rPr>
              <a:t>, as it converges in a single step and reaches a more precise minimum.</a:t>
            </a:r>
          </a:p>
          <a:p>
            <a:pPr marL="412750" lvl="0" indent="-285750" algn="just" rtl="0">
              <a:spcBef>
                <a:spcPts val="0"/>
              </a:spcBef>
              <a:spcAft>
                <a:spcPts val="0"/>
              </a:spcAft>
              <a:buSzPts val="1600"/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dk2"/>
              </a:solidFill>
            </a:endParaRPr>
          </a:p>
          <a:p>
            <a:pPr marL="412750" lvl="0" indent="-285750" algn="just" rtl="0">
              <a:spcBef>
                <a:spcPts val="0"/>
              </a:spcBef>
              <a:spcAft>
                <a:spcPts val="0"/>
              </a:spcAft>
              <a:buSzPts val="16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dk2"/>
                </a:solidFill>
              </a:rPr>
              <a:t>The overall </a:t>
            </a:r>
            <a:r>
              <a:rPr lang="en-US" sz="1600" b="1" dirty="0">
                <a:solidFill>
                  <a:schemeClr val="tx1"/>
                </a:solidFill>
              </a:rPr>
              <a:t>results are promising</a:t>
            </a:r>
            <a:r>
              <a:rPr lang="en-US" sz="1600" dirty="0">
                <a:solidFill>
                  <a:schemeClr val="dk2"/>
                </a:solidFill>
              </a:rPr>
              <a:t>, especially considering that the model does not account for factors such as driver skill, strategy, etc. which can significantly influence performance in this context.</a:t>
            </a:r>
          </a:p>
          <a:p>
            <a:pPr marL="412750" lvl="0" indent="-285750" algn="just" rtl="0">
              <a:spcBef>
                <a:spcPts val="0"/>
              </a:spcBef>
              <a:spcAft>
                <a:spcPts val="0"/>
              </a:spcAft>
              <a:buSzPts val="1600"/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dk2"/>
              </a:solidFill>
            </a:endParaRPr>
          </a:p>
          <a:p>
            <a:pPr marL="412750" lvl="0" indent="-285750" algn="just">
              <a:buSzPts val="16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dk2"/>
                </a:solidFill>
              </a:rPr>
              <a:t>The final model is implemented in the file </a:t>
            </a:r>
            <a:r>
              <a:rPr lang="en-US" sz="1600" i="1" dirty="0">
                <a:solidFill>
                  <a:schemeClr val="dk2"/>
                </a:solidFill>
                <a:hlinkClick r:id="rId3"/>
              </a:rPr>
              <a:t>3_Final_Model</a:t>
            </a:r>
            <a:r>
              <a:rPr lang="en-US" sz="1600" dirty="0">
                <a:solidFill>
                  <a:schemeClr val="dk2"/>
                </a:solidFill>
              </a:rPr>
              <a:t>, and is ready for use by the user. Here, the model is implemented using the </a:t>
            </a:r>
            <a:r>
              <a:rPr lang="en-US" sz="1600" b="1" dirty="0">
                <a:solidFill>
                  <a:schemeClr val="tx1"/>
                </a:solidFill>
              </a:rPr>
              <a:t>entire dataset</a:t>
            </a:r>
            <a:r>
              <a:rPr lang="en-US" sz="1600" b="1" dirty="0">
                <a:solidFill>
                  <a:schemeClr val="dk2"/>
                </a:solidFill>
              </a:rPr>
              <a:t> </a:t>
            </a:r>
            <a:r>
              <a:rPr lang="en-US" sz="1600" dirty="0">
                <a:solidFill>
                  <a:schemeClr val="dk2"/>
                </a:solidFill>
              </a:rPr>
              <a:t>for training, in order to achieve greater robustness.</a:t>
            </a:r>
            <a:endParaRPr lang="it-IT" sz="1600" dirty="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306313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>
          <a:extLst>
            <a:ext uri="{FF2B5EF4-FFF2-40B4-BE49-F238E27FC236}">
              <a16:creationId xmlns:a16="http://schemas.microsoft.com/office/drawing/2014/main" id="{5E372253-0A36-0F27-B3DC-71BEDCEA9C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3AF77098-B05A-DEDB-BAA8-9EC16ADD6E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7851" y="182451"/>
            <a:ext cx="3045510" cy="4535401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E5E259DD-1E9A-836E-1F4A-EB27D0457C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8566" y="633468"/>
            <a:ext cx="2997927" cy="4117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05003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>
          <a:extLst>
            <a:ext uri="{FF2B5EF4-FFF2-40B4-BE49-F238E27FC236}">
              <a16:creationId xmlns:a16="http://schemas.microsoft.com/office/drawing/2014/main" id="{EB14B2A3-C2AB-357A-02C6-6CF55439B6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>
            <a:extLst>
              <a:ext uri="{FF2B5EF4-FFF2-40B4-BE49-F238E27FC236}">
                <a16:creationId xmlns:a16="http://schemas.microsoft.com/office/drawing/2014/main" id="{7E448415-1FCE-89CD-5380-5A1D20DB2BD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0156" y="402679"/>
            <a:ext cx="7863900" cy="4002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lvl="0"/>
            <a:r>
              <a:rPr lang="it-IT" dirty="0" err="1"/>
              <a:t>References</a:t>
            </a:r>
            <a:endParaRPr dirty="0"/>
          </a:p>
        </p:txBody>
      </p:sp>
      <p:sp>
        <p:nvSpPr>
          <p:cNvPr id="71" name="Google Shape;71;p15">
            <a:extLst>
              <a:ext uri="{FF2B5EF4-FFF2-40B4-BE49-F238E27FC236}">
                <a16:creationId xmlns:a16="http://schemas.microsoft.com/office/drawing/2014/main" id="{8DBACE8A-919D-9A27-384C-4A0A404D946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70545" y="1044132"/>
            <a:ext cx="8002909" cy="254839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spcFirstLastPara="1" wrap="square" lIns="0" tIns="0" rIns="0" bIns="0" anchor="t" anchorCtr="0">
            <a:spAutoFit/>
          </a:bodyPr>
          <a:lstStyle/>
          <a:p>
            <a:pPr marL="127000" lvl="0" indent="0" algn="just" rtl="0">
              <a:spcBef>
                <a:spcPts val="0"/>
              </a:spcBef>
              <a:spcAft>
                <a:spcPts val="0"/>
              </a:spcAft>
              <a:buSzPts val="1600"/>
            </a:pPr>
            <a:endParaRPr lang="it-IT" sz="1600" dirty="0">
              <a:solidFill>
                <a:schemeClr val="dk2"/>
              </a:solidFill>
            </a:endParaRPr>
          </a:p>
          <a:p>
            <a:pPr marL="412750" lvl="0" indent="-285750" algn="just" rtl="0">
              <a:spcBef>
                <a:spcPts val="0"/>
              </a:spcBef>
              <a:spcAft>
                <a:spcPts val="0"/>
              </a:spcAft>
              <a:buSzPts val="16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dk2"/>
                </a:solidFill>
              </a:rPr>
              <a:t>Lecture notes and slides provided during the Optimization course, academic year 2024 - 2025. </a:t>
            </a:r>
          </a:p>
          <a:p>
            <a:pPr marL="412750" lvl="0" indent="-285750" algn="just" rtl="0">
              <a:spcBef>
                <a:spcPts val="0"/>
              </a:spcBef>
              <a:spcAft>
                <a:spcPts val="0"/>
              </a:spcAft>
              <a:buSzPts val="1600"/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dk2"/>
              </a:solidFill>
            </a:endParaRPr>
          </a:p>
          <a:p>
            <a:pPr marL="412750" lvl="0" indent="-285750" algn="just" rtl="0">
              <a:spcBef>
                <a:spcPts val="0"/>
              </a:spcBef>
              <a:spcAft>
                <a:spcPts val="0"/>
              </a:spcAft>
              <a:buSzPts val="16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dk2"/>
                </a:solidFill>
              </a:rPr>
              <a:t>Kaggle notebook Data Exploration with OCI: </a:t>
            </a:r>
            <a:r>
              <a:rPr lang="en-US" sz="1600" dirty="0">
                <a:solidFill>
                  <a:schemeClr val="dk2"/>
                </a:solidFill>
                <a:hlinkClick r:id="rId3"/>
              </a:rPr>
              <a:t>link</a:t>
            </a:r>
            <a:r>
              <a:rPr lang="en-US" sz="1600" dirty="0">
                <a:solidFill>
                  <a:schemeClr val="dk2"/>
                </a:solidFill>
              </a:rPr>
              <a:t>. </a:t>
            </a:r>
          </a:p>
          <a:p>
            <a:pPr marL="412750" lvl="0" indent="-285750" algn="just" rtl="0">
              <a:spcBef>
                <a:spcPts val="0"/>
              </a:spcBef>
              <a:spcAft>
                <a:spcPts val="0"/>
              </a:spcAft>
              <a:buSzPts val="1600"/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dk2"/>
              </a:solidFill>
            </a:endParaRPr>
          </a:p>
          <a:p>
            <a:pPr marL="412750" lvl="0" indent="-285750" algn="just" rtl="0">
              <a:spcBef>
                <a:spcPts val="0"/>
              </a:spcBef>
              <a:spcAft>
                <a:spcPts val="0"/>
              </a:spcAft>
              <a:buSzPts val="16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dk2"/>
                </a:solidFill>
              </a:rPr>
              <a:t>Code for dataset creation with FastF1 API: </a:t>
            </a:r>
            <a:r>
              <a:rPr lang="en-US" sz="1600" dirty="0">
                <a:solidFill>
                  <a:schemeClr val="dk2"/>
                </a:solidFill>
                <a:hlinkClick r:id="rId4"/>
              </a:rPr>
              <a:t>link</a:t>
            </a:r>
            <a:r>
              <a:rPr lang="en-US" sz="1600" dirty="0">
                <a:solidFill>
                  <a:schemeClr val="dk2"/>
                </a:solidFill>
              </a:rPr>
              <a:t>.</a:t>
            </a:r>
          </a:p>
          <a:p>
            <a:pPr marL="412750" lvl="0" indent="-285750" algn="just" rtl="0">
              <a:spcBef>
                <a:spcPts val="0"/>
              </a:spcBef>
              <a:spcAft>
                <a:spcPts val="0"/>
              </a:spcAft>
              <a:buSzPts val="1600"/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dk2"/>
              </a:solidFill>
            </a:endParaRPr>
          </a:p>
          <a:p>
            <a:pPr marL="412750" lvl="0" indent="-285750" algn="just" rtl="0">
              <a:spcBef>
                <a:spcPts val="0"/>
              </a:spcBef>
              <a:spcAft>
                <a:spcPts val="0"/>
              </a:spcAft>
              <a:buSzPts val="16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dk2"/>
                </a:solidFill>
              </a:rPr>
              <a:t>FastF1 API documentation: </a:t>
            </a:r>
            <a:r>
              <a:rPr lang="en-US" sz="1600" dirty="0">
                <a:solidFill>
                  <a:schemeClr val="dk2"/>
                </a:solidFill>
                <a:hlinkClick r:id="rId5"/>
              </a:rPr>
              <a:t>link</a:t>
            </a:r>
            <a:r>
              <a:rPr lang="en-US" sz="1600" dirty="0">
                <a:solidFill>
                  <a:schemeClr val="dk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358262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>
          <a:extLst>
            <a:ext uri="{FF2B5EF4-FFF2-40B4-BE49-F238E27FC236}">
              <a16:creationId xmlns:a16="http://schemas.microsoft.com/office/drawing/2014/main" id="{4622EF60-7F50-FA58-2348-4AEED5BB8F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>
            <a:extLst>
              <a:ext uri="{FF2B5EF4-FFF2-40B4-BE49-F238E27FC236}">
                <a16:creationId xmlns:a16="http://schemas.microsoft.com/office/drawing/2014/main" id="{A326D613-DD1D-A986-4B3E-6CFCD463DF4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0156" y="402679"/>
            <a:ext cx="7863900" cy="4002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lvl="0"/>
            <a:r>
              <a:rPr lang="it-IT" dirty="0"/>
              <a:t>Race weekend</a:t>
            </a:r>
            <a:endParaRPr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0BE5DCA7-4B15-AABD-BF8F-101243F599B5}"/>
              </a:ext>
            </a:extLst>
          </p:cNvPr>
          <p:cNvSpPr txBox="1"/>
          <p:nvPr/>
        </p:nvSpPr>
        <p:spPr>
          <a:xfrm>
            <a:off x="1452019" y="4478199"/>
            <a:ext cx="623996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100" i="1" dirty="0">
                <a:solidFill>
                  <a:schemeClr val="bg1">
                    <a:lumMod val="65000"/>
                  </a:schemeClr>
                </a:solidFill>
              </a:rPr>
              <a:t>Source: fanamp.com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826D9A9B-1D27-FD46-5A5E-9782972EBF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2018" y="802879"/>
            <a:ext cx="6239963" cy="3704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1943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>
          <a:extLst>
            <a:ext uri="{FF2B5EF4-FFF2-40B4-BE49-F238E27FC236}">
              <a16:creationId xmlns:a16="http://schemas.microsoft.com/office/drawing/2014/main" id="{8F2C57B0-83DF-0A33-294C-0E7F37795A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>
            <a:extLst>
              <a:ext uri="{FF2B5EF4-FFF2-40B4-BE49-F238E27FC236}">
                <a16:creationId xmlns:a16="http://schemas.microsoft.com/office/drawing/2014/main" id="{80C7ECCA-36D4-727B-6309-43FF6E2DE9A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0156" y="402679"/>
            <a:ext cx="7863900" cy="830997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en-US" dirty="0"/>
              <a:t>Teams, drivers and championships</a:t>
            </a:r>
            <a:br>
              <a:rPr lang="en-US" sz="2800" dirty="0"/>
            </a:br>
            <a:endParaRPr dirty="0"/>
          </a:p>
        </p:txBody>
      </p:sp>
      <p:sp>
        <p:nvSpPr>
          <p:cNvPr id="71" name="Google Shape;71;p15">
            <a:extLst>
              <a:ext uri="{FF2B5EF4-FFF2-40B4-BE49-F238E27FC236}">
                <a16:creationId xmlns:a16="http://schemas.microsoft.com/office/drawing/2014/main" id="{506E3BFD-B142-6E6B-F084-4A99C650381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39944" y="1233676"/>
            <a:ext cx="4527479" cy="311469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spcFirstLastPara="1" wrap="square" lIns="0" tIns="0" rIns="0" bIns="0" anchor="t" anchorCtr="0">
            <a:spAutoFit/>
          </a:bodyPr>
          <a:lstStyle/>
          <a:p>
            <a:pPr marL="412750" indent="-285750" algn="just">
              <a:buSzPts val="16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dk2"/>
                </a:solidFill>
              </a:rPr>
              <a:t>Each team (constructor) fields </a:t>
            </a:r>
            <a:r>
              <a:rPr lang="en-US" sz="1600" b="1" dirty="0">
                <a:solidFill>
                  <a:srgbClr val="FF0000"/>
                </a:solidFill>
              </a:rPr>
              <a:t>two cars</a:t>
            </a:r>
            <a:r>
              <a:rPr lang="en-US" sz="1600" dirty="0">
                <a:solidFill>
                  <a:schemeClr val="dk2"/>
                </a:solidFill>
              </a:rPr>
              <a:t> and employs </a:t>
            </a:r>
            <a:r>
              <a:rPr lang="en-US" sz="1600" b="1" dirty="0">
                <a:solidFill>
                  <a:schemeClr val="accent1">
                    <a:lumMod val="75000"/>
                  </a:schemeClr>
                </a:solidFill>
              </a:rPr>
              <a:t>two drivers</a:t>
            </a:r>
            <a:r>
              <a:rPr lang="en-US" sz="1600" dirty="0">
                <a:solidFill>
                  <a:schemeClr val="dk2"/>
                </a:solidFill>
              </a:rPr>
              <a:t>.</a:t>
            </a:r>
          </a:p>
          <a:p>
            <a:pPr marL="412750" indent="-285750" algn="just">
              <a:buSzPts val="1600"/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dk2"/>
              </a:solidFill>
            </a:endParaRPr>
          </a:p>
          <a:p>
            <a:pPr marL="412750" indent="-285750" algn="just">
              <a:buSzPts val="1600"/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tx1"/>
                </a:solidFill>
              </a:rPr>
              <a:t>Points</a:t>
            </a:r>
            <a:r>
              <a:rPr lang="en-US" sz="1600" dirty="0">
                <a:solidFill>
                  <a:schemeClr val="dk2"/>
                </a:solidFill>
              </a:rPr>
              <a:t> are awarded based on finishing position. The driver and team with the most points at season’s end are crowned champions.</a:t>
            </a:r>
          </a:p>
          <a:p>
            <a:pPr marL="412750" indent="-285750" algn="just">
              <a:buSzPts val="1600"/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dk2"/>
              </a:solidFill>
            </a:endParaRPr>
          </a:p>
          <a:p>
            <a:pPr marL="412750" indent="-285750" algn="just">
              <a:buSzPts val="16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dk2"/>
                </a:solidFill>
              </a:rPr>
              <a:t>Teams compete in the </a:t>
            </a:r>
            <a:r>
              <a:rPr lang="en-US" sz="1600" b="1" dirty="0">
                <a:solidFill>
                  <a:srgbClr val="FF0000"/>
                </a:solidFill>
              </a:rPr>
              <a:t>Constructors’ Championship</a:t>
            </a:r>
            <a:r>
              <a:rPr lang="en-US" sz="1600" dirty="0">
                <a:solidFill>
                  <a:schemeClr val="dk2"/>
                </a:solidFill>
              </a:rPr>
              <a:t>, and drivers in the </a:t>
            </a:r>
            <a:r>
              <a:rPr lang="en-US" sz="1600" b="1" dirty="0">
                <a:solidFill>
                  <a:schemeClr val="accent1">
                    <a:lumMod val="75000"/>
                  </a:schemeClr>
                </a:solidFill>
              </a:rPr>
              <a:t>Drivers’ Championship</a:t>
            </a:r>
            <a:r>
              <a:rPr lang="en-US" sz="1600" dirty="0">
                <a:solidFill>
                  <a:schemeClr val="dk2"/>
                </a:solidFill>
              </a:rPr>
              <a:t>.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DA1D3D70-FBE3-204F-7C7F-41FC38B99427}"/>
              </a:ext>
            </a:extLst>
          </p:cNvPr>
          <p:cNvSpPr txBox="1"/>
          <p:nvPr/>
        </p:nvSpPr>
        <p:spPr>
          <a:xfrm>
            <a:off x="6424660" y="2791025"/>
            <a:ext cx="22944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100" i="1" dirty="0">
                <a:solidFill>
                  <a:schemeClr val="bg1">
                    <a:lumMod val="65000"/>
                  </a:schemeClr>
                </a:solidFill>
              </a:rPr>
              <a:t>Source: sportingnews.com</a:t>
            </a:r>
          </a:p>
        </p:txBody>
      </p:sp>
      <p:pic>
        <p:nvPicPr>
          <p:cNvPr id="3" name="Immagine 2" descr="Immagine che contiene cielo, attrezzature sportive, persona, aria aperta&#10;&#10;Il contenuto generato dall'IA potrebbe non essere corretto.">
            <a:extLst>
              <a:ext uri="{FF2B5EF4-FFF2-40B4-BE49-F238E27FC236}">
                <a16:creationId xmlns:a16="http://schemas.microsoft.com/office/drawing/2014/main" id="{4B4B4B1B-3842-FC2D-C6AB-F62DAAC36D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4660" y="1076924"/>
            <a:ext cx="2294430" cy="1714101"/>
          </a:xfrm>
          <a:prstGeom prst="rect">
            <a:avLst/>
          </a:prstGeom>
        </p:spPr>
      </p:pic>
      <p:pic>
        <p:nvPicPr>
          <p:cNvPr id="7" name="Immagine 6" descr="Immagine che contiene moto, Veicolo terrestre, veicolo, ruota&#10;&#10;Il contenuto generato dall'IA potrebbe non essere corretto.">
            <a:extLst>
              <a:ext uri="{FF2B5EF4-FFF2-40B4-BE49-F238E27FC236}">
                <a16:creationId xmlns:a16="http://schemas.microsoft.com/office/drawing/2014/main" id="{043868D1-B9D9-0070-5825-6065F080C1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6883" y="3116962"/>
            <a:ext cx="2552207" cy="1700601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9C8F95F3-B135-B3EA-1A3F-C2166A0DB448}"/>
              </a:ext>
            </a:extLst>
          </p:cNvPr>
          <p:cNvSpPr txBox="1"/>
          <p:nvPr/>
        </p:nvSpPr>
        <p:spPr>
          <a:xfrm>
            <a:off x="6166883" y="4817562"/>
            <a:ext cx="25522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100" i="1" dirty="0">
                <a:solidFill>
                  <a:schemeClr val="bg1">
                    <a:lumMod val="65000"/>
                  </a:schemeClr>
                </a:solidFill>
              </a:rPr>
              <a:t>Source: motorauthority.com</a:t>
            </a:r>
          </a:p>
        </p:txBody>
      </p:sp>
    </p:spTree>
    <p:extLst>
      <p:ext uri="{BB962C8B-B14F-4D97-AF65-F5344CB8AC3E}">
        <p14:creationId xmlns:p14="http://schemas.microsoft.com/office/powerpoint/2010/main" val="15242779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>
          <a:extLst>
            <a:ext uri="{FF2B5EF4-FFF2-40B4-BE49-F238E27FC236}">
              <a16:creationId xmlns:a16="http://schemas.microsoft.com/office/drawing/2014/main" id="{6B1ED76D-F3BD-76C9-F996-9FCA4D06CD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>
            <a:extLst>
              <a:ext uri="{FF2B5EF4-FFF2-40B4-BE49-F238E27FC236}">
                <a16:creationId xmlns:a16="http://schemas.microsoft.com/office/drawing/2014/main" id="{FCC66D22-460C-5DE6-9B92-96BC009B184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0156" y="402679"/>
            <a:ext cx="7863900" cy="4002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lvl="0"/>
            <a:r>
              <a:rPr lang="it-IT" dirty="0"/>
              <a:t>Cars</a:t>
            </a:r>
            <a:endParaRPr dirty="0"/>
          </a:p>
        </p:txBody>
      </p:sp>
      <p:sp>
        <p:nvSpPr>
          <p:cNvPr id="71" name="Google Shape;71;p15">
            <a:extLst>
              <a:ext uri="{FF2B5EF4-FFF2-40B4-BE49-F238E27FC236}">
                <a16:creationId xmlns:a16="http://schemas.microsoft.com/office/drawing/2014/main" id="{ECCF2CBE-5583-F82E-2F97-341CDC2FA0F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70544" y="866799"/>
            <a:ext cx="7933300" cy="226523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spcFirstLastPara="1" wrap="square" lIns="0" tIns="0" rIns="0" bIns="0" anchor="t" anchorCtr="0">
            <a:spAutoFit/>
          </a:bodyPr>
          <a:lstStyle/>
          <a:p>
            <a:pPr marL="127000" lvl="0" indent="0" algn="just" rtl="0">
              <a:spcBef>
                <a:spcPts val="0"/>
              </a:spcBef>
              <a:spcAft>
                <a:spcPts val="0"/>
              </a:spcAft>
              <a:buSzPts val="1600"/>
            </a:pPr>
            <a:endParaRPr lang="en-US" sz="1600" dirty="0"/>
          </a:p>
          <a:p>
            <a:pPr marL="412750" lvl="0" indent="-285750" algn="just" rtl="0">
              <a:spcBef>
                <a:spcPts val="0"/>
              </a:spcBef>
              <a:spcAft>
                <a:spcPts val="0"/>
              </a:spcAft>
              <a:buSzPts val="16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dk2"/>
                </a:solidFill>
              </a:rPr>
              <a:t>F1 cars are technological masterpieces, with hybrid power units combining a turbocharged V6 engine and energy recovery systems.</a:t>
            </a:r>
          </a:p>
          <a:p>
            <a:pPr marL="127000" indent="0" algn="just">
              <a:buSzPts val="1600"/>
            </a:pPr>
            <a:endParaRPr lang="en-US" sz="1600" dirty="0">
              <a:solidFill>
                <a:schemeClr val="dk2"/>
              </a:solidFill>
            </a:endParaRPr>
          </a:p>
          <a:p>
            <a:pPr marL="412750" indent="-285750" algn="just">
              <a:buSzPts val="16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dk2"/>
                </a:solidFill>
              </a:rPr>
              <a:t>Made with carbon fiber, they're extremely light and fast: over </a:t>
            </a:r>
            <a:r>
              <a:rPr lang="en-US" sz="1600" b="1" dirty="0">
                <a:solidFill>
                  <a:schemeClr val="tx1"/>
                </a:solidFill>
              </a:rPr>
              <a:t>350 km/h top speed </a:t>
            </a:r>
            <a:r>
              <a:rPr lang="en-US" sz="1600" dirty="0">
                <a:solidFill>
                  <a:schemeClr val="dk2"/>
                </a:solidFill>
              </a:rPr>
              <a:t>and </a:t>
            </a:r>
            <a:r>
              <a:rPr lang="en-US" sz="1600" b="1" dirty="0">
                <a:solidFill>
                  <a:schemeClr val="tx1"/>
                </a:solidFill>
              </a:rPr>
              <a:t>0 - 100 km/h in ~2.5 seconds</a:t>
            </a:r>
            <a:r>
              <a:rPr lang="en-US" sz="1600" dirty="0">
                <a:solidFill>
                  <a:schemeClr val="dk2"/>
                </a:solidFill>
              </a:rPr>
              <a:t>.</a:t>
            </a:r>
          </a:p>
          <a:p>
            <a:pPr marL="412750" lvl="0" indent="-285750" algn="just" rtl="0">
              <a:spcBef>
                <a:spcPts val="0"/>
              </a:spcBef>
              <a:spcAft>
                <a:spcPts val="0"/>
              </a:spcAft>
              <a:buSzPts val="1600"/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412750" lvl="0" indent="-285750" algn="just" rtl="0">
              <a:spcBef>
                <a:spcPts val="0"/>
              </a:spcBef>
              <a:spcAft>
                <a:spcPts val="0"/>
              </a:spcAft>
              <a:buSzPts val="1600"/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2F8A508C-8BAB-9F84-D682-D844CA008960}"/>
              </a:ext>
            </a:extLst>
          </p:cNvPr>
          <p:cNvSpPr txBox="1"/>
          <p:nvPr/>
        </p:nvSpPr>
        <p:spPr>
          <a:xfrm>
            <a:off x="1010093" y="4536345"/>
            <a:ext cx="307139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100" i="1" dirty="0">
                <a:solidFill>
                  <a:schemeClr val="bg1">
                    <a:lumMod val="65000"/>
                  </a:schemeClr>
                </a:solidFill>
              </a:rPr>
              <a:t>Source: motorionline.com</a:t>
            </a:r>
          </a:p>
        </p:txBody>
      </p:sp>
      <p:pic>
        <p:nvPicPr>
          <p:cNvPr id="4" name="Immagine 3" descr="Immagine che contiene ruota, pneumatico, veicolo, sport motoristici&#10;&#10;Il contenuto generato dall'IA potrebbe non essere corretto.">
            <a:extLst>
              <a:ext uri="{FF2B5EF4-FFF2-40B4-BE49-F238E27FC236}">
                <a16:creationId xmlns:a16="http://schemas.microsoft.com/office/drawing/2014/main" id="{DB5FBFDC-D9EA-5638-21EB-BBC2A15E35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093" y="2838679"/>
            <a:ext cx="3071398" cy="1697666"/>
          </a:xfrm>
          <a:prstGeom prst="rect">
            <a:avLst/>
          </a:prstGeom>
        </p:spPr>
      </p:pic>
      <p:sp>
        <p:nvSpPr>
          <p:cNvPr id="7" name="Google Shape;71;p15">
            <a:extLst>
              <a:ext uri="{FF2B5EF4-FFF2-40B4-BE49-F238E27FC236}">
                <a16:creationId xmlns:a16="http://schemas.microsoft.com/office/drawing/2014/main" id="{9E2A0E03-B1E9-7CAB-94E8-5EAE74858175}"/>
              </a:ext>
            </a:extLst>
          </p:cNvPr>
          <p:cNvSpPr txBox="1">
            <a:spLocks/>
          </p:cNvSpPr>
          <p:nvPr/>
        </p:nvSpPr>
        <p:spPr>
          <a:xfrm>
            <a:off x="4372943" y="2571750"/>
            <a:ext cx="4130901" cy="849463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L="914400" marR="0" lvl="1" indent="-228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L="1371600" marR="0" lvl="2" indent="-228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L="1828800" marR="0" lvl="3" indent="-228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L="2286000" marR="0" lvl="4" indent="-228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L="2743200" marR="0" lvl="5" indent="-228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L="3200400" marR="0" lvl="6" indent="-228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L="3657600" marR="0" lvl="7" indent="-228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L="4114800" marR="0" lvl="8" indent="-22860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marL="412750" indent="-285750" algn="just">
              <a:buSzPts val="1600"/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dk2"/>
              </a:solidFill>
            </a:endParaRPr>
          </a:p>
          <a:p>
            <a:pPr marL="412750" indent="-285750" algn="just">
              <a:buSzPts val="16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dk2"/>
                </a:solidFill>
              </a:rPr>
              <a:t>Each car is designed and built by the teams within strict FIA regulations.</a:t>
            </a:r>
            <a:endParaRPr lang="it-IT" sz="1600" dirty="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33376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>
          <a:extLst>
            <a:ext uri="{FF2B5EF4-FFF2-40B4-BE49-F238E27FC236}">
              <a16:creationId xmlns:a16="http://schemas.microsoft.com/office/drawing/2014/main" id="{481F8CDE-A68E-148F-48D4-287690CB2A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>
            <a:extLst>
              <a:ext uri="{FF2B5EF4-FFF2-40B4-BE49-F238E27FC236}">
                <a16:creationId xmlns:a16="http://schemas.microsoft.com/office/drawing/2014/main" id="{19FD24B5-B582-F857-D57D-67617E271AF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0156" y="402679"/>
            <a:ext cx="7863900" cy="830997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en-US" dirty="0"/>
              <a:t>Why is </a:t>
            </a:r>
            <a:r>
              <a:rPr lang="en-US" dirty="0">
                <a:solidFill>
                  <a:schemeClr val="tx1"/>
                </a:solidFill>
              </a:rPr>
              <a:t>Formula 1</a:t>
            </a:r>
            <a:r>
              <a:rPr lang="en-US" dirty="0"/>
              <a:t> </a:t>
            </a:r>
            <a:r>
              <a:rPr lang="en-US" dirty="0">
                <a:solidFill>
                  <a:schemeClr val="tx1"/>
                </a:solidFill>
              </a:rPr>
              <a:t>fascinating</a:t>
            </a:r>
            <a:r>
              <a:rPr lang="en-US" dirty="0"/>
              <a:t>?</a:t>
            </a:r>
            <a:br>
              <a:rPr lang="en-US" sz="2800" dirty="0"/>
            </a:br>
            <a:endParaRPr dirty="0"/>
          </a:p>
        </p:txBody>
      </p:sp>
      <p:sp>
        <p:nvSpPr>
          <p:cNvPr id="71" name="Google Shape;71;p15">
            <a:extLst>
              <a:ext uri="{FF2B5EF4-FFF2-40B4-BE49-F238E27FC236}">
                <a16:creationId xmlns:a16="http://schemas.microsoft.com/office/drawing/2014/main" id="{CAEE3FAC-A821-F6F7-806D-247192135F8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39944" y="1233676"/>
            <a:ext cx="7863900" cy="286693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spcFirstLastPara="1" wrap="square" lIns="0" tIns="0" rIns="0" bIns="0" anchor="t" anchorCtr="0">
            <a:spAutoFit/>
          </a:bodyPr>
          <a:lstStyle/>
          <a:p>
            <a:pPr marL="412750" indent="-285750" algn="just">
              <a:buSzPts val="16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dk2"/>
                </a:solidFill>
              </a:rPr>
              <a:t>Involves the </a:t>
            </a:r>
            <a:r>
              <a:rPr lang="en-US" sz="1600" b="1" dirty="0">
                <a:solidFill>
                  <a:schemeClr val="tx1"/>
                </a:solidFill>
              </a:rPr>
              <a:t>best of </a:t>
            </a:r>
            <a:r>
              <a:rPr lang="it-IT" sz="1600" b="1" dirty="0">
                <a:solidFill>
                  <a:schemeClr val="tx1"/>
                </a:solidFill>
              </a:rPr>
              <a:t>engineering</a:t>
            </a:r>
            <a:r>
              <a:rPr lang="it-IT" sz="1600" dirty="0">
                <a:solidFill>
                  <a:schemeClr val="dk2"/>
                </a:solidFill>
              </a:rPr>
              <a:t>:</a:t>
            </a:r>
            <a:r>
              <a:rPr lang="it-IT" sz="1600" dirty="0"/>
              <a:t> </a:t>
            </a:r>
            <a:r>
              <a:rPr lang="en-US" sz="1600" dirty="0">
                <a:solidFill>
                  <a:schemeClr val="dk2"/>
                </a:solidFill>
              </a:rPr>
              <a:t>aerodynamics, materials science, thermal management, mechanical design, </a:t>
            </a:r>
            <a:r>
              <a:rPr lang="it-IT" sz="1600" dirty="0">
                <a:solidFill>
                  <a:schemeClr val="dk2"/>
                </a:solidFill>
              </a:rPr>
              <a:t>information and </a:t>
            </a:r>
            <a:r>
              <a:rPr lang="it-IT" sz="1600" dirty="0" err="1">
                <a:solidFill>
                  <a:schemeClr val="dk2"/>
                </a:solidFill>
              </a:rPr>
              <a:t>electronic</a:t>
            </a:r>
            <a:r>
              <a:rPr lang="it-IT" sz="1600" dirty="0">
                <a:solidFill>
                  <a:schemeClr val="dk2"/>
                </a:solidFill>
              </a:rPr>
              <a:t> systems</a:t>
            </a:r>
            <a:r>
              <a:rPr lang="en-US" sz="1600" dirty="0">
                <a:solidFill>
                  <a:schemeClr val="dk2"/>
                </a:solidFill>
              </a:rPr>
              <a:t>, etc.</a:t>
            </a:r>
          </a:p>
          <a:p>
            <a:pPr marL="412750" indent="-285750" algn="just">
              <a:buSzPts val="1600"/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dk2"/>
              </a:solidFill>
            </a:endParaRPr>
          </a:p>
          <a:p>
            <a:pPr marL="412750" indent="-285750" algn="just">
              <a:buSzPts val="16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dk2"/>
                </a:solidFill>
              </a:rPr>
              <a:t>Drivers undergo intense </a:t>
            </a:r>
            <a:r>
              <a:rPr lang="en-US" sz="1600" b="1" dirty="0">
                <a:solidFill>
                  <a:schemeClr val="tx1"/>
                </a:solidFill>
              </a:rPr>
              <a:t>physical and mental training</a:t>
            </a:r>
            <a:r>
              <a:rPr lang="en-US" sz="1600" dirty="0">
                <a:solidFill>
                  <a:schemeClr val="dk2"/>
                </a:solidFill>
              </a:rPr>
              <a:t>, enduring G-forces, high temperatures, and long concentration spans.</a:t>
            </a:r>
          </a:p>
          <a:p>
            <a:pPr marL="412750" indent="-285750" algn="just">
              <a:buSzPts val="1600"/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dk2"/>
              </a:solidFill>
            </a:endParaRPr>
          </a:p>
          <a:p>
            <a:pPr marL="412750" indent="-285750" algn="just">
              <a:buSzPts val="16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dk2"/>
                </a:solidFill>
              </a:rPr>
              <a:t>Anything can happen during a race, which is why </a:t>
            </a:r>
            <a:r>
              <a:rPr lang="en-US" sz="1600" b="1" dirty="0">
                <a:solidFill>
                  <a:schemeClr val="tx1"/>
                </a:solidFill>
              </a:rPr>
              <a:t>strategy</a:t>
            </a:r>
            <a:r>
              <a:rPr lang="en-US" sz="1600" dirty="0">
                <a:solidFill>
                  <a:schemeClr val="dk2"/>
                </a:solidFill>
              </a:rPr>
              <a:t> plays a crucial role (pit stops, accidents, etc.).</a:t>
            </a:r>
          </a:p>
          <a:p>
            <a:pPr marL="412750" indent="-285750" algn="just">
              <a:buSzPts val="1600"/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dk2"/>
              </a:solidFill>
            </a:endParaRPr>
          </a:p>
          <a:p>
            <a:pPr marL="412750" indent="-285750" algn="just">
              <a:buSzPts val="16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dk2"/>
                </a:solidFill>
              </a:rPr>
              <a:t>It’s a sport where even </a:t>
            </a:r>
            <a:r>
              <a:rPr lang="en-US" sz="1600" b="1" dirty="0">
                <a:solidFill>
                  <a:schemeClr val="tx1"/>
                </a:solidFill>
              </a:rPr>
              <a:t>hundredths of a second can make the difference</a:t>
            </a:r>
            <a:r>
              <a:rPr lang="en-US" sz="1600" dirty="0">
                <a:solidFill>
                  <a:schemeClr val="dk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774377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>
          <a:extLst>
            <a:ext uri="{FF2B5EF4-FFF2-40B4-BE49-F238E27FC236}">
              <a16:creationId xmlns:a16="http://schemas.microsoft.com/office/drawing/2014/main" id="{5F5E29B9-8162-9137-9971-B5B1941458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>
            <a:extLst>
              <a:ext uri="{FF2B5EF4-FFF2-40B4-BE49-F238E27FC236}">
                <a16:creationId xmlns:a16="http://schemas.microsoft.com/office/drawing/2014/main" id="{6CFE06EC-3509-F483-0109-61F7574AE3A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0156" y="402679"/>
            <a:ext cx="7863900" cy="4002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lvl="0"/>
            <a:r>
              <a:rPr lang="en-US" dirty="0">
                <a:solidFill>
                  <a:schemeClr val="tx1"/>
                </a:solidFill>
              </a:rPr>
              <a:t>Why </a:t>
            </a:r>
            <a:r>
              <a:rPr lang="en-US" dirty="0">
                <a:solidFill>
                  <a:srgbClr val="FF0000"/>
                </a:solidFill>
              </a:rPr>
              <a:t>data</a:t>
            </a:r>
            <a:r>
              <a:rPr lang="en-US" dirty="0">
                <a:solidFill>
                  <a:schemeClr val="tx1"/>
                </a:solidFill>
              </a:rPr>
              <a:t> is crucial in F1</a:t>
            </a:r>
            <a:r>
              <a:rPr lang="en" dirty="0">
                <a:solidFill>
                  <a:schemeClr val="tx1"/>
                </a:solidFill>
              </a:rPr>
              <a:t>?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71" name="Google Shape;71;p15">
            <a:extLst>
              <a:ext uri="{FF2B5EF4-FFF2-40B4-BE49-F238E27FC236}">
                <a16:creationId xmlns:a16="http://schemas.microsoft.com/office/drawing/2014/main" id="{4FEAEA6E-91AF-F4FC-6297-0A84E9E2660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70544" y="680878"/>
            <a:ext cx="8042115" cy="84946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spcFirstLastPara="1" wrap="square" lIns="0" tIns="0" rIns="0" bIns="0" anchor="t" anchorCtr="0">
            <a:spAutoFit/>
          </a:bodyPr>
          <a:lstStyle/>
          <a:p>
            <a:pPr marL="127000" lvl="0" indent="0" algn="just" rtl="0">
              <a:spcBef>
                <a:spcPts val="0"/>
              </a:spcBef>
              <a:spcAft>
                <a:spcPts val="0"/>
              </a:spcAft>
              <a:buSzPts val="1600"/>
            </a:pPr>
            <a:endParaRPr lang="en-US" sz="1600" dirty="0"/>
          </a:p>
          <a:p>
            <a:pPr marL="412750" lvl="0" indent="-285750" algn="just">
              <a:buSzPts val="16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dk2"/>
                </a:solidFill>
              </a:rPr>
              <a:t>Each car has over </a:t>
            </a:r>
            <a:r>
              <a:rPr lang="en-US" sz="1600" b="1" dirty="0">
                <a:solidFill>
                  <a:schemeClr val="tx1"/>
                </a:solidFill>
              </a:rPr>
              <a:t>300 sensors </a:t>
            </a:r>
            <a:r>
              <a:rPr lang="en-US" sz="1600" dirty="0">
                <a:solidFill>
                  <a:schemeClr val="dk2"/>
                </a:solidFill>
              </a:rPr>
              <a:t>collecting real-time data generating </a:t>
            </a:r>
            <a:r>
              <a:rPr lang="en-US" sz="1600" b="1" dirty="0">
                <a:solidFill>
                  <a:schemeClr val="tx1"/>
                </a:solidFill>
              </a:rPr>
              <a:t>1.1 million telemetry data points per second</a:t>
            </a:r>
            <a:r>
              <a:rPr lang="en-US" sz="1600" dirty="0">
                <a:solidFill>
                  <a:schemeClr val="dk2"/>
                </a:solidFill>
              </a:rPr>
              <a:t>.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25209802-F5F7-DA83-E317-460CE30D75BA}"/>
              </a:ext>
            </a:extLst>
          </p:cNvPr>
          <p:cNvSpPr txBox="1"/>
          <p:nvPr/>
        </p:nvSpPr>
        <p:spPr>
          <a:xfrm>
            <a:off x="5807676" y="3393288"/>
            <a:ext cx="280498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100" i="1" dirty="0">
                <a:solidFill>
                  <a:schemeClr val="bg1">
                    <a:lumMod val="65000"/>
                  </a:schemeClr>
                </a:solidFill>
              </a:rPr>
              <a:t>Source: formule1fr.com</a:t>
            </a:r>
          </a:p>
        </p:txBody>
      </p:sp>
      <p:sp>
        <p:nvSpPr>
          <p:cNvPr id="3" name="Google Shape;71;p15">
            <a:extLst>
              <a:ext uri="{FF2B5EF4-FFF2-40B4-BE49-F238E27FC236}">
                <a16:creationId xmlns:a16="http://schemas.microsoft.com/office/drawing/2014/main" id="{4E5A2E2E-40DC-4EE8-FE36-75256D409371}"/>
              </a:ext>
            </a:extLst>
          </p:cNvPr>
          <p:cNvSpPr txBox="1">
            <a:spLocks/>
          </p:cNvSpPr>
          <p:nvPr/>
        </p:nvSpPr>
        <p:spPr>
          <a:xfrm>
            <a:off x="570544" y="1516087"/>
            <a:ext cx="4582224" cy="1982081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L="914400" marR="0" lvl="1" indent="-228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L="1371600" marR="0" lvl="2" indent="-228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L="1828800" marR="0" lvl="3" indent="-228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L="2286000" marR="0" lvl="4" indent="-228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L="2743200" marR="0" lvl="5" indent="-228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L="3200400" marR="0" lvl="6" indent="-228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L="3657600" marR="0" lvl="7" indent="-228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L="4114800" marR="0" lvl="8" indent="-22860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marL="127000" indent="0" algn="just">
              <a:buSzPts val="1600"/>
            </a:pPr>
            <a:endParaRPr lang="en-US" sz="1600" dirty="0">
              <a:solidFill>
                <a:schemeClr val="dk2"/>
              </a:solidFill>
            </a:endParaRPr>
          </a:p>
          <a:p>
            <a:pPr marL="412750" indent="-285750" algn="just">
              <a:buSzPts val="16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dk2"/>
                </a:solidFill>
              </a:rPr>
              <a:t>Data is used to: </a:t>
            </a:r>
          </a:p>
          <a:p>
            <a:pPr marL="127000" indent="0" algn="just">
              <a:buSzPts val="1600"/>
            </a:pPr>
            <a:r>
              <a:rPr lang="en-US" sz="1600" dirty="0">
                <a:solidFill>
                  <a:schemeClr val="dk2"/>
                </a:solidFill>
              </a:rPr>
              <a:t>	- </a:t>
            </a:r>
            <a:r>
              <a:rPr lang="en-US" sz="1600" b="1" dirty="0">
                <a:solidFill>
                  <a:schemeClr val="dk2"/>
                </a:solidFill>
              </a:rPr>
              <a:t>optimize car </a:t>
            </a:r>
            <a:r>
              <a:rPr lang="en-US" sz="1600" dirty="0">
                <a:solidFill>
                  <a:schemeClr val="dk2"/>
                </a:solidFill>
              </a:rPr>
              <a:t>setup for each track.</a:t>
            </a:r>
          </a:p>
          <a:p>
            <a:pPr marL="127000" indent="0" algn="just">
              <a:buSzPts val="1600"/>
            </a:pPr>
            <a:r>
              <a:rPr lang="en-US" sz="1600" dirty="0">
                <a:solidFill>
                  <a:schemeClr val="dk2"/>
                </a:solidFill>
              </a:rPr>
              <a:t>	- </a:t>
            </a:r>
            <a:r>
              <a:rPr lang="en-US" sz="1600" b="1" dirty="0">
                <a:solidFill>
                  <a:schemeClr val="dk2"/>
                </a:solidFill>
              </a:rPr>
              <a:t>monitor performance </a:t>
            </a:r>
            <a:r>
              <a:rPr lang="en-US" sz="1600" dirty="0">
                <a:solidFill>
                  <a:schemeClr val="dk2"/>
                </a:solidFill>
              </a:rPr>
              <a:t>and reliability.</a:t>
            </a:r>
          </a:p>
          <a:p>
            <a:pPr marL="127000" indent="0" algn="just">
              <a:buSzPts val="1600"/>
            </a:pPr>
            <a:r>
              <a:rPr lang="en-US" sz="1600" dirty="0">
                <a:solidFill>
                  <a:schemeClr val="dk2"/>
                </a:solidFill>
              </a:rPr>
              <a:t>	- run simulations to </a:t>
            </a:r>
            <a:r>
              <a:rPr lang="en-US" sz="1600" b="1" dirty="0">
                <a:solidFill>
                  <a:schemeClr val="dk2"/>
                </a:solidFill>
              </a:rPr>
              <a:t>test strategies </a:t>
            </a:r>
            <a:r>
              <a:rPr lang="en-US" sz="1600" dirty="0">
                <a:solidFill>
                  <a:schemeClr val="dk2"/>
                </a:solidFill>
              </a:rPr>
              <a:t>.</a:t>
            </a:r>
          </a:p>
          <a:p>
            <a:pPr marL="127000" indent="0" algn="just">
              <a:buSzPts val="1600"/>
            </a:pPr>
            <a:r>
              <a:rPr lang="en-US" sz="1600" dirty="0">
                <a:solidFill>
                  <a:schemeClr val="dk2"/>
                </a:solidFill>
              </a:rPr>
              <a:t>	- train drivers using </a:t>
            </a:r>
            <a:r>
              <a:rPr lang="en-US" sz="1600" b="1" dirty="0">
                <a:solidFill>
                  <a:schemeClr val="dk2"/>
                </a:solidFill>
              </a:rPr>
              <a:t>advanced 	simulators</a:t>
            </a:r>
            <a:r>
              <a:rPr lang="en-US" sz="1600" dirty="0">
                <a:solidFill>
                  <a:schemeClr val="dk2"/>
                </a:solidFill>
              </a:rPr>
              <a:t>.</a:t>
            </a:r>
          </a:p>
        </p:txBody>
      </p:sp>
      <p:pic>
        <p:nvPicPr>
          <p:cNvPr id="7" name="Immagine 6" descr="Immagine che contiene testo, Auricolari, vestiti, persona&#10;&#10;Il contenuto generato dall'IA potrebbe non essere corretto.">
            <a:extLst>
              <a:ext uri="{FF2B5EF4-FFF2-40B4-BE49-F238E27FC236}">
                <a16:creationId xmlns:a16="http://schemas.microsoft.com/office/drawing/2014/main" id="{FE047108-9677-21AD-6F29-E734F7E505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7676" y="1808540"/>
            <a:ext cx="2804983" cy="1579421"/>
          </a:xfrm>
          <a:prstGeom prst="rect">
            <a:avLst/>
          </a:prstGeom>
        </p:spPr>
      </p:pic>
      <p:sp>
        <p:nvSpPr>
          <p:cNvPr id="8" name="Google Shape;71;p15">
            <a:extLst>
              <a:ext uri="{FF2B5EF4-FFF2-40B4-BE49-F238E27FC236}">
                <a16:creationId xmlns:a16="http://schemas.microsoft.com/office/drawing/2014/main" id="{507147D2-B176-B832-E173-3613DCFC1E32}"/>
              </a:ext>
            </a:extLst>
          </p:cNvPr>
          <p:cNvSpPr txBox="1">
            <a:spLocks/>
          </p:cNvSpPr>
          <p:nvPr/>
        </p:nvSpPr>
        <p:spPr>
          <a:xfrm>
            <a:off x="570544" y="3387961"/>
            <a:ext cx="8081319" cy="1415772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L="914400" marR="0" lvl="1" indent="-228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L="1371600" marR="0" lvl="2" indent="-228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L="1828800" marR="0" lvl="3" indent="-228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L="2286000" marR="0" lvl="4" indent="-228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L="2743200" marR="0" lvl="5" indent="-228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L="3200400" marR="0" lvl="6" indent="-228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L="3657600" marR="0" lvl="7" indent="-228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L="4114800" marR="0" lvl="8" indent="-22860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marL="127000" indent="0" algn="just">
              <a:buSzPts val="1600"/>
            </a:pPr>
            <a:endParaRPr lang="en-US" sz="1600" dirty="0"/>
          </a:p>
          <a:p>
            <a:pPr marL="412750" indent="-285750" algn="just">
              <a:buSzPts val="16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dk2"/>
                </a:solidFill>
              </a:rPr>
              <a:t>Data informs </a:t>
            </a:r>
            <a:r>
              <a:rPr lang="en-US" sz="1600" b="1" dirty="0">
                <a:solidFill>
                  <a:schemeClr val="tx1"/>
                </a:solidFill>
              </a:rPr>
              <a:t>race strategies</a:t>
            </a:r>
            <a:r>
              <a:rPr lang="en-US" sz="1600" dirty="0">
                <a:solidFill>
                  <a:schemeClr val="dk2"/>
                </a:solidFill>
              </a:rPr>
              <a:t>: data scientists make fast decisions during the race.</a:t>
            </a:r>
          </a:p>
          <a:p>
            <a:pPr marL="412750" indent="-285750" algn="just">
              <a:buSzPts val="1600"/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dk2"/>
              </a:solidFill>
            </a:endParaRPr>
          </a:p>
          <a:p>
            <a:pPr marL="412750" indent="-285750" algn="just">
              <a:buSzPts val="1600"/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tx1"/>
                </a:solidFill>
              </a:rPr>
              <a:t>Machine learning</a:t>
            </a:r>
            <a:r>
              <a:rPr lang="en-US" sz="1600" dirty="0">
                <a:solidFill>
                  <a:schemeClr val="dk2"/>
                </a:solidFill>
              </a:rPr>
              <a:t> and </a:t>
            </a:r>
            <a:r>
              <a:rPr lang="en-US" sz="1600" b="1" dirty="0">
                <a:solidFill>
                  <a:schemeClr val="tx1"/>
                </a:solidFill>
              </a:rPr>
              <a:t>AI</a:t>
            </a:r>
            <a:r>
              <a:rPr lang="en-US" sz="1600" dirty="0">
                <a:solidFill>
                  <a:schemeClr val="dk2"/>
                </a:solidFill>
              </a:rPr>
              <a:t> are increasingly used to model race outcomes and competitor behavior.</a:t>
            </a:r>
            <a:endParaRPr lang="it-IT" sz="1600" dirty="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3023592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760</TotalTime>
  <Words>2055</Words>
  <Application>Microsoft Office PowerPoint</Application>
  <PresentationFormat>Presentazione su schermo (16:9)</PresentationFormat>
  <Paragraphs>374</Paragraphs>
  <Slides>49</Slides>
  <Notes>49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2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49</vt:i4>
      </vt:variant>
    </vt:vector>
  </HeadingPairs>
  <TitlesOfParts>
    <vt:vector size="52" baseType="lpstr">
      <vt:lpstr>Arial</vt:lpstr>
      <vt:lpstr>Libre Franklin Medium</vt:lpstr>
      <vt:lpstr>Simple Light</vt:lpstr>
      <vt:lpstr>Formula 1 Lap Time Prediction Optimization Project</vt:lpstr>
      <vt:lpstr>Contents</vt:lpstr>
      <vt:lpstr>What is Formula 1? </vt:lpstr>
      <vt:lpstr>What is Formula 1?</vt:lpstr>
      <vt:lpstr>Race weekend</vt:lpstr>
      <vt:lpstr>Teams, drivers and championships </vt:lpstr>
      <vt:lpstr>Cars</vt:lpstr>
      <vt:lpstr>Why is Formula 1 fascinating? </vt:lpstr>
      <vt:lpstr>Why data is crucial in F1?</vt:lpstr>
      <vt:lpstr>Project Goals </vt:lpstr>
      <vt:lpstr>Project goals </vt:lpstr>
      <vt:lpstr>Why predict lap times?</vt:lpstr>
      <vt:lpstr>Data Preparation</vt:lpstr>
      <vt:lpstr>Custom Dataset Construction</vt:lpstr>
      <vt:lpstr>Original dataset</vt:lpstr>
      <vt:lpstr>Editing rows (1/2)</vt:lpstr>
      <vt:lpstr>Editing rows (2/2)</vt:lpstr>
      <vt:lpstr>Editing columns</vt:lpstr>
      <vt:lpstr>Final dataset</vt:lpstr>
      <vt:lpstr>Model Creation </vt:lpstr>
      <vt:lpstr>Analysis of correlations between variables</vt:lpstr>
      <vt:lpstr>Correlation  matrix</vt:lpstr>
      <vt:lpstr>Model features</vt:lpstr>
      <vt:lpstr>Model creation</vt:lpstr>
      <vt:lpstr>Linear regression</vt:lpstr>
      <vt:lpstr>Optimization </vt:lpstr>
      <vt:lpstr>Gradient Descent  (basic) </vt:lpstr>
      <vt:lpstr>Gradient Descent  (Lipschitz convex) </vt:lpstr>
      <vt:lpstr>Gradient Descent  (smooth convex) </vt:lpstr>
      <vt:lpstr>Gradient Descent  (strongly convex) </vt:lpstr>
      <vt:lpstr>Comparison of GD methods</vt:lpstr>
      <vt:lpstr>Stochastical Gradient Descent  (basic) </vt:lpstr>
      <vt:lpstr>Stochastical Gradient Descent  (Lipschitz convex) </vt:lpstr>
      <vt:lpstr>Stochastical Gradient Descent  (strongly convex) </vt:lpstr>
      <vt:lpstr>Comparison of Stochastical GD methods</vt:lpstr>
      <vt:lpstr>Adagrad</vt:lpstr>
      <vt:lpstr>Adam</vt:lpstr>
      <vt:lpstr>Comparison of  Adagrad and Adam</vt:lpstr>
      <vt:lpstr>Newton-Raphson Method  </vt:lpstr>
      <vt:lpstr>Random Coordinate  Gradient Descent</vt:lpstr>
      <vt:lpstr>Random Coordinate GD</vt:lpstr>
      <vt:lpstr>Proximal Gradient Descent for Lasso </vt:lpstr>
      <vt:lpstr>Proximal Gradient Descent</vt:lpstr>
      <vt:lpstr>Presentazione standard di PowerPoint</vt:lpstr>
      <vt:lpstr>Coefficient importance in Lasso</vt:lpstr>
      <vt:lpstr>Conclusion </vt:lpstr>
      <vt:lpstr>Conclusion</vt:lpstr>
      <vt:lpstr>Presentazione standard di PowerPoint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Asus</cp:lastModifiedBy>
  <cp:revision>11</cp:revision>
  <dcterms:modified xsi:type="dcterms:W3CDTF">2025-06-16T00:33:38Z</dcterms:modified>
</cp:coreProperties>
</file>